
<file path=[Content_Types].xml><?xml version="1.0" encoding="utf-8"?>
<Types xmlns="http://schemas.openxmlformats.org/package/2006/content-types">
  <Default Extension="png"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04" r:id="rId2"/>
    <p:sldId id="257" r:id="rId3"/>
    <p:sldId id="323" r:id="rId4"/>
    <p:sldId id="261" r:id="rId5"/>
    <p:sldId id="291" r:id="rId6"/>
    <p:sldId id="300" r:id="rId7"/>
    <p:sldId id="284" r:id="rId8"/>
    <p:sldId id="305" r:id="rId9"/>
    <p:sldId id="307" r:id="rId10"/>
    <p:sldId id="306" r:id="rId11"/>
    <p:sldId id="285" r:id="rId12"/>
    <p:sldId id="322" r:id="rId13"/>
    <p:sldId id="290" r:id="rId14"/>
    <p:sldId id="288" r:id="rId15"/>
    <p:sldId id="293" r:id="rId16"/>
    <p:sldId id="287" r:id="rId17"/>
    <p:sldId id="324" r:id="rId18"/>
    <p:sldId id="297" r:id="rId19"/>
    <p:sldId id="295" r:id="rId20"/>
    <p:sldId id="308" r:id="rId21"/>
    <p:sldId id="309" r:id="rId22"/>
    <p:sldId id="310" r:id="rId23"/>
    <p:sldId id="311" r:id="rId24"/>
    <p:sldId id="312" r:id="rId25"/>
    <p:sldId id="313" r:id="rId26"/>
    <p:sldId id="314" r:id="rId27"/>
    <p:sldId id="315" r:id="rId28"/>
    <p:sldId id="316" r:id="rId29"/>
    <p:sldId id="317" r:id="rId30"/>
    <p:sldId id="325" r:id="rId31"/>
    <p:sldId id="298" r:id="rId32"/>
    <p:sldId id="318" r:id="rId33"/>
    <p:sldId id="319" r:id="rId34"/>
    <p:sldId id="326" r:id="rId35"/>
    <p:sldId id="321"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F17"/>
    <a:srgbClr val="0818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94674"/>
  </p:normalViewPr>
  <p:slideViewPr>
    <p:cSldViewPr snapToGrid="0" snapToObjects="1">
      <p:cViewPr varScale="1">
        <p:scale>
          <a:sx n="124" d="100"/>
          <a:sy n="124" d="100"/>
        </p:scale>
        <p:origin x="196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57BE22-8E3D-9045-97EF-D15795E50018}" type="datetimeFigureOut">
              <a:rPr lang="en-US" smtClean="0"/>
              <a:t>10/13/19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C21252-5A0E-1248-9676-32B298045FBA}" type="slidenum">
              <a:rPr lang="en-US" smtClean="0"/>
              <a:t>‹#›</a:t>
            </a:fld>
            <a:endParaRPr lang="en-US"/>
          </a:p>
        </p:txBody>
      </p:sp>
    </p:spTree>
    <p:extLst>
      <p:ext uri="{BB962C8B-B14F-4D97-AF65-F5344CB8AC3E}">
        <p14:creationId xmlns:p14="http://schemas.microsoft.com/office/powerpoint/2010/main" val="21030240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A88F65-4FBA-974E-8B45-6230B50DA2FE}" type="slidenum">
              <a:rPr lang="en-US" smtClean="0"/>
              <a:t>1</a:t>
            </a:fld>
            <a:endParaRPr lang="en-US"/>
          </a:p>
        </p:txBody>
      </p:sp>
    </p:spTree>
    <p:extLst>
      <p:ext uri="{BB962C8B-B14F-4D97-AF65-F5344CB8AC3E}">
        <p14:creationId xmlns:p14="http://schemas.microsoft.com/office/powerpoint/2010/main" val="1735933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really defeats the intended purpose of machine</a:t>
            </a:r>
            <a:r>
              <a:rPr lang="en-US" baseline="0" dirty="0"/>
              <a:t> learning, since the idea is that the machine can learn to detect the signal in the data without human intervention.</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12</a:t>
            </a:fld>
            <a:endParaRPr lang="en-US"/>
          </a:p>
        </p:txBody>
      </p:sp>
    </p:spTree>
    <p:extLst>
      <p:ext uri="{BB962C8B-B14F-4D97-AF65-F5344CB8AC3E}">
        <p14:creationId xmlns:p14="http://schemas.microsoft.com/office/powerpoint/2010/main" val="234068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Machine learning can be</a:t>
            </a:r>
            <a:r>
              <a:rPr lang="en-US" baseline="0" dirty="0"/>
              <a:t> tedious because it takes </a:t>
            </a:r>
            <a:r>
              <a:rPr lang="en-US" i="1" baseline="0" dirty="0"/>
              <a:t>a lot </a:t>
            </a:r>
            <a:r>
              <a:rPr lang="en-US" baseline="0" dirty="0"/>
              <a:t>of manual tuning.</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13</a:t>
            </a:fld>
            <a:endParaRPr lang="en-US"/>
          </a:p>
        </p:txBody>
      </p:sp>
    </p:spTree>
    <p:extLst>
      <p:ext uri="{BB962C8B-B14F-4D97-AF65-F5344CB8AC3E}">
        <p14:creationId xmlns:p14="http://schemas.microsoft.com/office/powerpoint/2010/main" val="4033305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a:t>
            </a:r>
            <a:r>
              <a:rPr lang="en-US" baseline="0" dirty="0"/>
              <a:t> past decade, we’ve seen incredible advances in intelligent systems for automating difficult tasks.</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14</a:t>
            </a:fld>
            <a:endParaRPr lang="en-US"/>
          </a:p>
        </p:txBody>
      </p:sp>
    </p:spTree>
    <p:extLst>
      <p:ext uri="{BB962C8B-B14F-4D97-AF65-F5344CB8AC3E}">
        <p14:creationId xmlns:p14="http://schemas.microsoft.com/office/powerpoint/2010/main" val="2565998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an evolved antenna is an X-band antenna evolved for a 2006 NASA mission called Space Technology 5 (ST5). The mission consists of three satellites that will take measurements in Earth's magnetosphere. Each satellite has two communication antennas to talk to ground stations. The antenna has an unusual structure and was evolved to meet a challenging set of mission requirements, notably the combination of wide </a:t>
            </a:r>
            <a:r>
              <a:rPr lang="en-US" dirty="0" err="1"/>
              <a:t>beamwidth</a:t>
            </a:r>
            <a:r>
              <a:rPr lang="en-US" dirty="0"/>
              <a:t> for a circularly polarized wave and wide impedance bandwidth. For comparison, a traditional approach to meet the mission requirements might involve a helical antenna design, or specifically, a </a:t>
            </a:r>
            <a:r>
              <a:rPr lang="en-US" dirty="0" err="1"/>
              <a:t>quadrifilar</a:t>
            </a:r>
            <a:r>
              <a:rPr lang="en-US" dirty="0"/>
              <a:t> helix. The ST5 mission successfully launched on March 22, 2006, and so this evolved antenna represents the world's first artificially-evolved object to fly in space.</a:t>
            </a:r>
          </a:p>
        </p:txBody>
      </p:sp>
      <p:sp>
        <p:nvSpPr>
          <p:cNvPr id="4" name="Slide Number Placeholder 3"/>
          <p:cNvSpPr>
            <a:spLocks noGrp="1"/>
          </p:cNvSpPr>
          <p:nvPr>
            <p:ph type="sldNum" sz="quarter" idx="10"/>
          </p:nvPr>
        </p:nvSpPr>
        <p:spPr/>
        <p:txBody>
          <a:bodyPr/>
          <a:lstStyle/>
          <a:p>
            <a:fld id="{11C21252-5A0E-1248-9676-32B298045FBA}" type="slidenum">
              <a:rPr lang="en-US" smtClean="0"/>
              <a:t>16</a:t>
            </a:fld>
            <a:endParaRPr lang="en-US"/>
          </a:p>
        </p:txBody>
      </p:sp>
    </p:spTree>
    <p:extLst>
      <p:ext uri="{BB962C8B-B14F-4D97-AF65-F5344CB8AC3E}">
        <p14:creationId xmlns:p14="http://schemas.microsoft.com/office/powerpoint/2010/main" val="3996178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20</a:t>
            </a:fld>
            <a:endParaRPr lang="en-US"/>
          </a:p>
        </p:txBody>
      </p:sp>
    </p:spTree>
    <p:extLst>
      <p:ext uri="{BB962C8B-B14F-4D97-AF65-F5344CB8AC3E}">
        <p14:creationId xmlns:p14="http://schemas.microsoft.com/office/powerpoint/2010/main" val="26354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idea of TPOT is…</a:t>
            </a:r>
          </a:p>
        </p:txBody>
      </p:sp>
      <p:sp>
        <p:nvSpPr>
          <p:cNvPr id="4" name="Slide Number Placeholder 3"/>
          <p:cNvSpPr>
            <a:spLocks noGrp="1"/>
          </p:cNvSpPr>
          <p:nvPr>
            <p:ph type="sldNum" sz="quarter" idx="10"/>
          </p:nvPr>
        </p:nvSpPr>
        <p:spPr/>
        <p:txBody>
          <a:bodyPr/>
          <a:lstStyle/>
          <a:p>
            <a:fld id="{11C21252-5A0E-1248-9676-32B298045FBA}" type="slidenum">
              <a:rPr lang="en-US" smtClean="0"/>
              <a:t>21</a:t>
            </a:fld>
            <a:endParaRPr lang="en-US"/>
          </a:p>
        </p:txBody>
      </p:sp>
    </p:spTree>
    <p:extLst>
      <p:ext uri="{BB962C8B-B14F-4D97-AF65-F5344CB8AC3E}">
        <p14:creationId xmlns:p14="http://schemas.microsoft.com/office/powerpoint/2010/main" val="1983557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“tree-based” part of TPOT,</a:t>
            </a:r>
            <a:r>
              <a:rPr lang="en-US" baseline="0" dirty="0"/>
              <a:t> by the way.</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22</a:t>
            </a:fld>
            <a:endParaRPr lang="en-US"/>
          </a:p>
        </p:txBody>
      </p:sp>
    </p:spTree>
    <p:extLst>
      <p:ext uri="{BB962C8B-B14F-4D97-AF65-F5344CB8AC3E}">
        <p14:creationId xmlns:p14="http://schemas.microsoft.com/office/powerpoint/2010/main" val="477005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Evolution</a:t>
            </a:r>
            <a:r>
              <a:rPr lang="en-US" baseline="0" dirty="0"/>
              <a:t> also tinkers with operator parameters</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27</a:t>
            </a:fld>
            <a:endParaRPr lang="en-US"/>
          </a:p>
        </p:txBody>
      </p:sp>
    </p:spTree>
    <p:extLst>
      <p:ext uri="{BB962C8B-B14F-4D97-AF65-F5344CB8AC3E}">
        <p14:creationId xmlns:p14="http://schemas.microsoft.com/office/powerpoint/2010/main" val="4240644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since this is</a:t>
            </a:r>
            <a:r>
              <a:rPr lang="en-US" baseline="0" dirty="0"/>
              <a:t> an evolutionary algorithm, we evolve 100 or more pipelines simultaneously and pick the best ones to reproduce into successive iterations of the algorithm.</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28</a:t>
            </a:fld>
            <a:endParaRPr lang="en-US"/>
          </a:p>
        </p:txBody>
      </p:sp>
    </p:spTree>
    <p:extLst>
      <p:ext uri="{BB962C8B-B14F-4D97-AF65-F5344CB8AC3E}">
        <p14:creationId xmlns:p14="http://schemas.microsoft.com/office/powerpoint/2010/main" val="74969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29</a:t>
            </a:fld>
            <a:endParaRPr lang="en-US"/>
          </a:p>
        </p:txBody>
      </p:sp>
    </p:spTree>
    <p:extLst>
      <p:ext uri="{BB962C8B-B14F-4D97-AF65-F5344CB8AC3E}">
        <p14:creationId xmlns:p14="http://schemas.microsoft.com/office/powerpoint/2010/main" val="7496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self-reported data scientists has doubled in the past 5 years.</a:t>
            </a:r>
          </a:p>
          <a:p>
            <a:endParaRPr lang="en-US" dirty="0"/>
          </a:p>
          <a:p>
            <a:r>
              <a:rPr lang="en-US" dirty="0"/>
              <a:t>As data</a:t>
            </a:r>
            <a:r>
              <a:rPr lang="en-US" baseline="0" dirty="0"/>
              <a:t> science and ML come to the forefront of academia, business, and government, we will need more tools that make ML more accessible, scalable, and flexible.</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2</a:t>
            </a:fld>
            <a:endParaRPr lang="en-US"/>
          </a:p>
        </p:txBody>
      </p:sp>
    </p:spTree>
    <p:extLst>
      <p:ext uri="{BB962C8B-B14F-4D97-AF65-F5344CB8AC3E}">
        <p14:creationId xmlns:p14="http://schemas.microsoft.com/office/powerpoint/2010/main" val="3445614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31</a:t>
            </a:fld>
            <a:endParaRPr lang="en-US"/>
          </a:p>
        </p:txBody>
      </p:sp>
    </p:spTree>
    <p:extLst>
      <p:ext uri="{BB962C8B-B14F-4D97-AF65-F5344CB8AC3E}">
        <p14:creationId xmlns:p14="http://schemas.microsoft.com/office/powerpoint/2010/main" val="3457811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you want more</a:t>
            </a:r>
            <a:r>
              <a:rPr lang="en-US" baseline="0" dirty="0"/>
              <a:t> data on how TPOT performs, send me an email and I’d be happy to send preprints of </a:t>
            </a:r>
            <a:r>
              <a:rPr lang="en-US" baseline="0"/>
              <a:t>the research </a:t>
            </a:r>
            <a:r>
              <a:rPr lang="en-US" baseline="0" dirty="0"/>
              <a:t>papers we have on TPOT.</a:t>
            </a:r>
            <a:endParaRPr lang="en-US" dirty="0"/>
          </a:p>
        </p:txBody>
      </p:sp>
      <p:sp>
        <p:nvSpPr>
          <p:cNvPr id="4" name="Slide Number Placeholder 3"/>
          <p:cNvSpPr>
            <a:spLocks noGrp="1"/>
          </p:cNvSpPr>
          <p:nvPr>
            <p:ph type="sldNum" sz="quarter" idx="10"/>
          </p:nvPr>
        </p:nvSpPr>
        <p:spPr/>
        <p:txBody>
          <a:bodyPr/>
          <a:lstStyle/>
          <a:p>
            <a:fld id="{B4A88F65-4FBA-974E-8B45-6230B50DA2FE}" type="slidenum">
              <a:rPr lang="en-US" smtClean="0"/>
              <a:t>35</a:t>
            </a:fld>
            <a:endParaRPr lang="en-US"/>
          </a:p>
        </p:txBody>
      </p:sp>
    </p:spTree>
    <p:extLst>
      <p:ext uri="{BB962C8B-B14F-4D97-AF65-F5344CB8AC3E}">
        <p14:creationId xmlns:p14="http://schemas.microsoft.com/office/powerpoint/2010/main" val="173593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points to one conclusion…</a:t>
            </a:r>
          </a:p>
        </p:txBody>
      </p:sp>
      <p:sp>
        <p:nvSpPr>
          <p:cNvPr id="4" name="Slide Number Placeholder 3"/>
          <p:cNvSpPr>
            <a:spLocks noGrp="1"/>
          </p:cNvSpPr>
          <p:nvPr>
            <p:ph type="sldNum" sz="quarter" idx="10"/>
          </p:nvPr>
        </p:nvSpPr>
        <p:spPr/>
        <p:txBody>
          <a:bodyPr/>
          <a:lstStyle/>
          <a:p>
            <a:fld id="{11C21252-5A0E-1248-9676-32B298045FBA}" type="slidenum">
              <a:rPr lang="en-US" smtClean="0"/>
              <a:t>4</a:t>
            </a:fld>
            <a:endParaRPr lang="en-US"/>
          </a:p>
        </p:txBody>
      </p:sp>
    </p:spTree>
    <p:extLst>
      <p:ext uri="{BB962C8B-B14F-4D97-AF65-F5344CB8AC3E}">
        <p14:creationId xmlns:p14="http://schemas.microsoft.com/office/powerpoint/2010/main" val="313163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Machine learning can be</a:t>
            </a:r>
            <a:r>
              <a:rPr lang="en-US" baseline="0" dirty="0"/>
              <a:t> tedious because it takes </a:t>
            </a:r>
            <a:r>
              <a:rPr lang="en-US" i="1" baseline="0" dirty="0"/>
              <a:t>a lot </a:t>
            </a:r>
            <a:r>
              <a:rPr lang="en-US" baseline="0" dirty="0"/>
              <a:t>of manual tuning.</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5</a:t>
            </a:fld>
            <a:endParaRPr lang="en-US"/>
          </a:p>
        </p:txBody>
      </p:sp>
    </p:spTree>
    <p:extLst>
      <p:ext uri="{BB962C8B-B14F-4D97-AF65-F5344CB8AC3E}">
        <p14:creationId xmlns:p14="http://schemas.microsoft.com/office/powerpoint/2010/main" val="219932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7</a:t>
            </a:fld>
            <a:endParaRPr lang="en-US"/>
          </a:p>
        </p:txBody>
      </p:sp>
    </p:spTree>
    <p:extLst>
      <p:ext uri="{BB962C8B-B14F-4D97-AF65-F5344CB8AC3E}">
        <p14:creationId xmlns:p14="http://schemas.microsoft.com/office/powerpoint/2010/main" val="94499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Decompose the data with PCA</a:t>
            </a:r>
          </a:p>
        </p:txBody>
      </p:sp>
      <p:sp>
        <p:nvSpPr>
          <p:cNvPr id="4" name="Slide Number Placeholder 3"/>
          <p:cNvSpPr>
            <a:spLocks noGrp="1"/>
          </p:cNvSpPr>
          <p:nvPr>
            <p:ph type="sldNum" sz="quarter" idx="10"/>
          </p:nvPr>
        </p:nvSpPr>
        <p:spPr/>
        <p:txBody>
          <a:bodyPr/>
          <a:lstStyle/>
          <a:p>
            <a:fld id="{11C21252-5A0E-1248-9676-32B298045FBA}" type="slidenum">
              <a:rPr lang="en-US" smtClean="0"/>
              <a:t>8</a:t>
            </a:fld>
            <a:endParaRPr lang="en-US"/>
          </a:p>
        </p:txBody>
      </p:sp>
    </p:spTree>
    <p:extLst>
      <p:ext uri="{BB962C8B-B14F-4D97-AF65-F5344CB8AC3E}">
        <p14:creationId xmlns:p14="http://schemas.microsoft.com/office/powerpoint/2010/main" val="977567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“Junk</a:t>
            </a:r>
            <a:r>
              <a:rPr lang="en-US" baseline="0" dirty="0"/>
              <a:t> in, junk out” is a popular expression in machine learning for a reason.</a:t>
            </a:r>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9</a:t>
            </a:fld>
            <a:endParaRPr lang="en-US"/>
          </a:p>
        </p:txBody>
      </p:sp>
    </p:spTree>
    <p:extLst>
      <p:ext uri="{BB962C8B-B14F-4D97-AF65-F5344CB8AC3E}">
        <p14:creationId xmlns:p14="http://schemas.microsoft.com/office/powerpoint/2010/main" val="2340682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Decompose the data with PCA</a:t>
            </a:r>
          </a:p>
        </p:txBody>
      </p:sp>
      <p:sp>
        <p:nvSpPr>
          <p:cNvPr id="4" name="Slide Number Placeholder 3"/>
          <p:cNvSpPr>
            <a:spLocks noGrp="1"/>
          </p:cNvSpPr>
          <p:nvPr>
            <p:ph type="sldNum" sz="quarter" idx="10"/>
          </p:nvPr>
        </p:nvSpPr>
        <p:spPr/>
        <p:txBody>
          <a:bodyPr/>
          <a:lstStyle/>
          <a:p>
            <a:fld id="{11C21252-5A0E-1248-9676-32B298045FBA}" type="slidenum">
              <a:rPr lang="en-US" smtClean="0"/>
              <a:t>10</a:t>
            </a:fld>
            <a:endParaRPr lang="en-US"/>
          </a:p>
        </p:txBody>
      </p:sp>
    </p:spTree>
    <p:extLst>
      <p:ext uri="{BB962C8B-B14F-4D97-AF65-F5344CB8AC3E}">
        <p14:creationId xmlns:p14="http://schemas.microsoft.com/office/powerpoint/2010/main" val="97756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21252-5A0E-1248-9676-32B298045FBA}" type="slidenum">
              <a:rPr lang="en-US" smtClean="0"/>
              <a:t>11</a:t>
            </a:fld>
            <a:endParaRPr lang="en-US"/>
          </a:p>
        </p:txBody>
      </p:sp>
    </p:spTree>
    <p:extLst>
      <p:ext uri="{BB962C8B-B14F-4D97-AF65-F5344CB8AC3E}">
        <p14:creationId xmlns:p14="http://schemas.microsoft.com/office/powerpoint/2010/main" val="234068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55977B9-04AE-5B48-AEED-AA49DD8EA212}" type="datetimeFigureOut">
              <a:rPr lang="en-US" smtClean="0"/>
              <a:t>10/13/19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126081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977B9-04AE-5B48-AEED-AA49DD8EA212}" type="datetimeFigureOut">
              <a:rPr lang="en-US" smtClean="0"/>
              <a:t>10/13/19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3667922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977B9-04AE-5B48-AEED-AA49DD8EA212}" type="datetimeFigureOut">
              <a:rPr lang="en-US" smtClean="0"/>
              <a:t>10/13/19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369032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977B9-04AE-5B48-AEED-AA49DD8EA212}" type="datetimeFigureOut">
              <a:rPr lang="en-US" smtClean="0"/>
              <a:t>10/13/19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404832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977B9-04AE-5B48-AEED-AA49DD8EA212}" type="datetimeFigureOut">
              <a:rPr lang="en-US" smtClean="0"/>
              <a:t>10/13/19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025233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977B9-04AE-5B48-AEED-AA49DD8EA212}" type="datetimeFigureOut">
              <a:rPr lang="en-US" smtClean="0"/>
              <a:t>10/13/19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3856586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977B9-04AE-5B48-AEED-AA49DD8EA212}" type="datetimeFigureOut">
              <a:rPr lang="en-US" smtClean="0"/>
              <a:t>10/13/19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4003875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977B9-04AE-5B48-AEED-AA49DD8EA212}" type="datetimeFigureOut">
              <a:rPr lang="en-US" smtClean="0"/>
              <a:t>10/13/19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263683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977B9-04AE-5B48-AEED-AA49DD8EA212}" type="datetimeFigureOut">
              <a:rPr lang="en-US" smtClean="0"/>
              <a:t>10/13/19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2044724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5977B9-04AE-5B48-AEED-AA49DD8EA212}" type="datetimeFigureOut">
              <a:rPr lang="en-US" smtClean="0"/>
              <a:t>10/13/19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153868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5977B9-04AE-5B48-AEED-AA49DD8EA212}" type="datetimeFigureOut">
              <a:rPr lang="en-US" smtClean="0"/>
              <a:t>10/13/19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25F1B-69BD-5E4D-B8DD-05AC2E65556F}" type="slidenum">
              <a:rPr lang="en-US" smtClean="0"/>
              <a:t>‹#›</a:t>
            </a:fld>
            <a:endParaRPr lang="en-US"/>
          </a:p>
        </p:txBody>
      </p:sp>
    </p:spTree>
    <p:extLst>
      <p:ext uri="{BB962C8B-B14F-4D97-AF65-F5344CB8AC3E}">
        <p14:creationId xmlns:p14="http://schemas.microsoft.com/office/powerpoint/2010/main" val="2719239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977B9-04AE-5B48-AEED-AA49DD8EA212}" type="datetimeFigureOut">
              <a:rPr lang="en-US" smtClean="0"/>
              <a:t>10/13/19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25F1B-69BD-5E4D-B8DD-05AC2E65556F}" type="slidenum">
              <a:rPr lang="en-US" smtClean="0"/>
              <a:t>‹#›</a:t>
            </a:fld>
            <a:endParaRPr lang="en-US"/>
          </a:p>
        </p:txBody>
      </p:sp>
    </p:spTree>
    <p:extLst>
      <p:ext uri="{BB962C8B-B14F-4D97-AF65-F5344CB8AC3E}">
        <p14:creationId xmlns:p14="http://schemas.microsoft.com/office/powerpoint/2010/main" val="818216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23453"/>
            <a:ext cx="8229600" cy="2046074"/>
          </a:xfrm>
        </p:spPr>
        <p:txBody>
          <a:bodyPr>
            <a:noAutofit/>
          </a:bodyPr>
          <a:lstStyle/>
          <a:p>
            <a:r>
              <a:rPr lang="en-US" sz="3600" dirty="0"/>
              <a:t>Automated Machine Learning</a:t>
            </a:r>
            <a:br>
              <a:rPr lang="en-US" sz="3600" dirty="0"/>
            </a:br>
            <a:r>
              <a:rPr lang="en-US" sz="3600" dirty="0"/>
              <a:t>through</a:t>
            </a:r>
            <a:br>
              <a:rPr lang="en-US" sz="3600" dirty="0"/>
            </a:br>
            <a:r>
              <a:rPr lang="en-US" sz="3600" dirty="0"/>
              <a:t>Tree-based Pipeline Optimization</a:t>
            </a:r>
          </a:p>
        </p:txBody>
      </p:sp>
      <p:sp>
        <p:nvSpPr>
          <p:cNvPr id="3" name="Subtitle 2"/>
          <p:cNvSpPr>
            <a:spLocks noGrp="1"/>
          </p:cNvSpPr>
          <p:nvPr>
            <p:ph type="subTitle" idx="1"/>
          </p:nvPr>
        </p:nvSpPr>
        <p:spPr>
          <a:xfrm>
            <a:off x="5525345" y="3097994"/>
            <a:ext cx="3204429" cy="2136174"/>
          </a:xfrm>
        </p:spPr>
        <p:txBody>
          <a:bodyPr>
            <a:normAutofit/>
          </a:bodyPr>
          <a:lstStyle/>
          <a:p>
            <a:pPr algn="l"/>
            <a:r>
              <a:rPr lang="en-US" sz="2800" dirty="0">
                <a:solidFill>
                  <a:srgbClr val="3366FF"/>
                </a:solidFill>
              </a:rPr>
              <a:t>Dr. Randy Olson</a:t>
            </a:r>
          </a:p>
          <a:p>
            <a:pPr algn="l"/>
            <a:r>
              <a:rPr lang="en-US" sz="2400" dirty="0" err="1">
                <a:solidFill>
                  <a:srgbClr val="3366FF"/>
                </a:solidFill>
              </a:rPr>
              <a:t>rso@randalolson.com</a:t>
            </a:r>
            <a:endParaRPr lang="en-US" sz="2400" dirty="0">
              <a:solidFill>
                <a:srgbClr val="3366FF"/>
              </a:solidFill>
            </a:endParaRPr>
          </a:p>
          <a:p>
            <a:pPr algn="l"/>
            <a:r>
              <a:rPr lang="en-US" sz="2400" dirty="0">
                <a:solidFill>
                  <a:srgbClr val="3366FF"/>
                </a:solidFill>
              </a:rPr>
              <a:t>@</a:t>
            </a:r>
            <a:r>
              <a:rPr lang="en-US" sz="2400" dirty="0" err="1">
                <a:solidFill>
                  <a:srgbClr val="3366FF"/>
                </a:solidFill>
              </a:rPr>
              <a:t>randal_olson</a:t>
            </a:r>
            <a:endParaRPr lang="en-US" sz="2400" dirty="0">
              <a:solidFill>
                <a:srgbClr val="3366FF"/>
              </a:solidFill>
            </a:endParaRPr>
          </a:p>
          <a:p>
            <a:pPr algn="l"/>
            <a:r>
              <a:rPr lang="en-US" sz="2400" dirty="0" err="1">
                <a:solidFill>
                  <a:srgbClr val="3366FF"/>
                </a:solidFill>
              </a:rPr>
              <a:t>randalolson.com</a:t>
            </a:r>
            <a:endParaRPr lang="en-US" sz="2400" dirty="0">
              <a:solidFill>
                <a:srgbClr val="3366FF"/>
              </a:solidFill>
            </a:endParaRPr>
          </a:p>
        </p:txBody>
      </p:sp>
      <p:pic>
        <p:nvPicPr>
          <p:cNvPr id="8" name="Picture 7"/>
          <p:cNvPicPr>
            <a:picLocks noChangeAspect="1"/>
          </p:cNvPicPr>
          <p:nvPr/>
        </p:nvPicPr>
        <p:blipFill>
          <a:blip r:embed="rId3"/>
          <a:stretch>
            <a:fillRect/>
          </a:stretch>
        </p:blipFill>
        <p:spPr>
          <a:xfrm>
            <a:off x="5068145" y="3646215"/>
            <a:ext cx="461868" cy="461868"/>
          </a:xfrm>
          <a:prstGeom prst="rect">
            <a:avLst/>
          </a:prstGeom>
        </p:spPr>
      </p:pic>
      <p:pic>
        <p:nvPicPr>
          <p:cNvPr id="9" name="Picture 8"/>
          <p:cNvPicPr>
            <a:picLocks noChangeAspect="1"/>
          </p:cNvPicPr>
          <p:nvPr/>
        </p:nvPicPr>
        <p:blipFill>
          <a:blip r:embed="rId4"/>
          <a:stretch>
            <a:fillRect/>
          </a:stretch>
        </p:blipFill>
        <p:spPr>
          <a:xfrm>
            <a:off x="5068145" y="4147365"/>
            <a:ext cx="457200" cy="322729"/>
          </a:xfrm>
          <a:prstGeom prst="rect">
            <a:avLst/>
          </a:prstGeom>
        </p:spPr>
      </p:pic>
      <p:pic>
        <p:nvPicPr>
          <p:cNvPr id="10" name="Picture 9"/>
          <p:cNvPicPr>
            <a:picLocks noChangeAspect="1"/>
          </p:cNvPicPr>
          <p:nvPr/>
        </p:nvPicPr>
        <p:blipFill>
          <a:blip r:embed="rId5"/>
          <a:stretch>
            <a:fillRect/>
          </a:stretch>
        </p:blipFill>
        <p:spPr>
          <a:xfrm>
            <a:off x="5072813" y="4534181"/>
            <a:ext cx="457200" cy="457200"/>
          </a:xfrm>
          <a:prstGeom prst="rect">
            <a:avLst/>
          </a:prstGeom>
        </p:spPr>
      </p:pic>
      <p:pic>
        <p:nvPicPr>
          <p:cNvPr id="11" name="Picture 10"/>
          <p:cNvPicPr>
            <a:picLocks noChangeAspect="1"/>
          </p:cNvPicPr>
          <p:nvPr/>
        </p:nvPicPr>
        <p:blipFill>
          <a:blip r:embed="rId6"/>
          <a:stretch>
            <a:fillRect/>
          </a:stretch>
        </p:blipFill>
        <p:spPr>
          <a:xfrm>
            <a:off x="156321" y="5878712"/>
            <a:ext cx="2966484" cy="822960"/>
          </a:xfrm>
          <a:prstGeom prst="rect">
            <a:avLst/>
          </a:prstGeom>
        </p:spPr>
      </p:pic>
      <p:pic>
        <p:nvPicPr>
          <p:cNvPr id="12" name="Picture 11"/>
          <p:cNvPicPr>
            <a:picLocks noChangeAspect="1"/>
          </p:cNvPicPr>
          <p:nvPr/>
        </p:nvPicPr>
        <p:blipFill>
          <a:blip r:embed="rId7"/>
          <a:stretch>
            <a:fillRect/>
          </a:stretch>
        </p:blipFill>
        <p:spPr>
          <a:xfrm>
            <a:off x="6758915" y="5878712"/>
            <a:ext cx="2228765" cy="822960"/>
          </a:xfrm>
          <a:prstGeom prst="rect">
            <a:avLst/>
          </a:prstGeom>
        </p:spPr>
      </p:pic>
      <p:pic>
        <p:nvPicPr>
          <p:cNvPr id="5" name="Picture 4" descr="tpot-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1673" y="2490968"/>
            <a:ext cx="3130207" cy="2743200"/>
          </a:xfrm>
          <a:prstGeom prst="rect">
            <a:avLst/>
          </a:prstGeom>
        </p:spPr>
      </p:pic>
    </p:spTree>
    <p:extLst>
      <p:ext uri="{BB962C8B-B14F-4D97-AF65-F5344CB8AC3E}">
        <p14:creationId xmlns:p14="http://schemas.microsoft.com/office/powerpoint/2010/main" val="2517004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43000" y="0"/>
            <a:ext cx="6858000" cy="6858000"/>
          </a:xfrm>
          <a:prstGeom prst="rect">
            <a:avLst/>
          </a:prstGeom>
        </p:spPr>
      </p:pic>
      <p:sp>
        <p:nvSpPr>
          <p:cNvPr id="3" name="Title 2"/>
          <p:cNvSpPr>
            <a:spLocks noGrp="1"/>
          </p:cNvSpPr>
          <p:nvPr>
            <p:ph type="title"/>
          </p:nvPr>
        </p:nvSpPr>
        <p:spPr/>
        <p:txBody>
          <a:bodyPr/>
          <a:lstStyle/>
          <a:p>
            <a:r>
              <a:rPr lang="en-US" dirty="0"/>
              <a:t>Can a Random Forest classify it?</a:t>
            </a:r>
          </a:p>
        </p:txBody>
      </p:sp>
      <p:sp>
        <p:nvSpPr>
          <p:cNvPr id="4" name="Title 2"/>
          <p:cNvSpPr txBox="1">
            <a:spLocks/>
          </p:cNvSpPr>
          <p:nvPr/>
        </p:nvSpPr>
        <p:spPr>
          <a:xfrm>
            <a:off x="993950" y="912587"/>
            <a:ext cx="7156100" cy="3822407"/>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2">
                    <a:lumMod val="75000"/>
                  </a:schemeClr>
                </a:solidFill>
              </a:rPr>
              <a:t>Nope.</a:t>
            </a:r>
          </a:p>
          <a:p>
            <a:endParaRPr lang="en-US" dirty="0">
              <a:solidFill>
                <a:schemeClr val="accent2">
                  <a:lumMod val="75000"/>
                </a:schemeClr>
              </a:solidFill>
            </a:endParaRPr>
          </a:p>
          <a:p>
            <a:r>
              <a:rPr lang="en-US" dirty="0">
                <a:solidFill>
                  <a:schemeClr val="accent2">
                    <a:lumMod val="75000"/>
                  </a:schemeClr>
                </a:solidFill>
              </a:rPr>
              <a:t>58% accuracy</a:t>
            </a:r>
          </a:p>
        </p:txBody>
      </p:sp>
      <p:sp>
        <p:nvSpPr>
          <p:cNvPr id="5" name="Rectangle 4"/>
          <p:cNvSpPr/>
          <p:nvPr/>
        </p:nvSpPr>
        <p:spPr>
          <a:xfrm>
            <a:off x="533725" y="4350273"/>
            <a:ext cx="8076550" cy="769441"/>
          </a:xfrm>
          <a:prstGeom prst="rect">
            <a:avLst/>
          </a:prstGeom>
        </p:spPr>
        <p:txBody>
          <a:bodyPr wrap="none">
            <a:spAutoFit/>
          </a:bodyPr>
          <a:lstStyle/>
          <a:p>
            <a:r>
              <a:rPr lang="en-US" sz="4400" dirty="0">
                <a:solidFill>
                  <a:srgbClr val="77933C"/>
                </a:solidFill>
              </a:rPr>
              <a:t>Decompose w/ PCA: 94% accuracy</a:t>
            </a:r>
          </a:p>
        </p:txBody>
      </p:sp>
    </p:spTree>
    <p:extLst>
      <p:ext uri="{BB962C8B-B14F-4D97-AF65-F5344CB8AC3E}">
        <p14:creationId xmlns:p14="http://schemas.microsoft.com/office/powerpoint/2010/main" val="411883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t>Feature preprocessing is important</a:t>
            </a:r>
          </a:p>
        </p:txBody>
      </p:sp>
    </p:spTree>
    <p:extLst>
      <p:ext uri="{BB962C8B-B14F-4D97-AF65-F5344CB8AC3E}">
        <p14:creationId xmlns:p14="http://schemas.microsoft.com/office/powerpoint/2010/main" val="145849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457200" y="1417638"/>
            <a:ext cx="8229600" cy="5039310"/>
          </a:xfrm>
        </p:spPr>
        <p:txBody>
          <a:bodyPr>
            <a:normAutofit fontScale="92500" lnSpcReduction="10000"/>
          </a:bodyPr>
          <a:lstStyle/>
          <a:p>
            <a:pPr marL="0" indent="0">
              <a:buNone/>
            </a:pPr>
            <a:r>
              <a:rPr lang="en-US" dirty="0"/>
              <a:t>We should:</a:t>
            </a:r>
          </a:p>
          <a:p>
            <a:pPr lvl="1"/>
            <a:r>
              <a:rPr lang="en-US" dirty="0"/>
              <a:t>Always tune the </a:t>
            </a:r>
            <a:r>
              <a:rPr lang="en-US" dirty="0" err="1"/>
              <a:t>hyperparameters</a:t>
            </a:r>
            <a:r>
              <a:rPr lang="en-US" dirty="0"/>
              <a:t> for our models</a:t>
            </a:r>
          </a:p>
          <a:p>
            <a:pPr lvl="1"/>
            <a:r>
              <a:rPr lang="en-US" dirty="0"/>
              <a:t>Always try out many different models</a:t>
            </a:r>
          </a:p>
          <a:p>
            <a:pPr lvl="1"/>
            <a:r>
              <a:rPr lang="en-US" dirty="0"/>
              <a:t>Always explore numerous feature representations for our data</a:t>
            </a:r>
          </a:p>
          <a:p>
            <a:pPr marL="0" indent="0">
              <a:buNone/>
            </a:pPr>
            <a:r>
              <a:rPr lang="en-US" dirty="0"/>
              <a:t>However…</a:t>
            </a:r>
          </a:p>
          <a:p>
            <a:pPr lvl="1"/>
            <a:r>
              <a:rPr lang="en-US" dirty="0"/>
              <a:t>There are thousands of possible hyperparameter configurations for every model</a:t>
            </a:r>
          </a:p>
          <a:p>
            <a:pPr lvl="1"/>
            <a:r>
              <a:rPr lang="en-US" dirty="0"/>
              <a:t>There are dozens of popular machine learning models</a:t>
            </a:r>
          </a:p>
          <a:p>
            <a:pPr lvl="1"/>
            <a:r>
              <a:rPr lang="en-US" dirty="0"/>
              <a:t>There are dozens of popular feature preprocessing methods</a:t>
            </a:r>
          </a:p>
        </p:txBody>
      </p:sp>
    </p:spTree>
    <p:extLst>
      <p:ext uri="{BB962C8B-B14F-4D97-AF65-F5344CB8AC3E}">
        <p14:creationId xmlns:p14="http://schemas.microsoft.com/office/powerpoint/2010/main" val="67362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a:spLocks noGrp="1"/>
          </p:cNvSpPr>
          <p:nvPr>
            <p:ph type="title"/>
          </p:nvPr>
        </p:nvSpPr>
        <p:spPr>
          <a:xfrm>
            <a:off x="457200" y="2857500"/>
            <a:ext cx="8229600" cy="1143000"/>
          </a:xfrm>
        </p:spPr>
        <p:txBody>
          <a:bodyPr/>
          <a:lstStyle/>
          <a:p>
            <a:r>
              <a:rPr lang="en-US" dirty="0"/>
              <a:t>Machine learning can be tedious</a:t>
            </a:r>
          </a:p>
        </p:txBody>
      </p:sp>
    </p:spTree>
    <p:extLst>
      <p:ext uri="{BB962C8B-B14F-4D97-AF65-F5344CB8AC3E}">
        <p14:creationId xmlns:p14="http://schemas.microsoft.com/office/powerpoint/2010/main" val="1461521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91079" y="6475243"/>
            <a:ext cx="6355546" cy="246221"/>
          </a:xfrm>
          <a:prstGeom prst="rect">
            <a:avLst/>
          </a:prstGeom>
        </p:spPr>
        <p:txBody>
          <a:bodyPr wrap="square">
            <a:spAutoFit/>
          </a:bodyPr>
          <a:lstStyle/>
          <a:p>
            <a:r>
              <a:rPr lang="en-US" sz="1000" dirty="0">
                <a:solidFill>
                  <a:srgbClr val="FFFFFF"/>
                </a:solidFill>
              </a:rPr>
              <a:t>Source: </a:t>
            </a:r>
            <a:r>
              <a:rPr lang="en-US" sz="1000" dirty="0" err="1">
                <a:solidFill>
                  <a:srgbClr val="FFFFFF"/>
                </a:solidFill>
              </a:rPr>
              <a:t>SethBling</a:t>
            </a:r>
            <a:r>
              <a:rPr lang="en-US" sz="1000" dirty="0">
                <a:solidFill>
                  <a:srgbClr val="FFFFFF"/>
                </a:solidFill>
              </a:rPr>
              <a:t>, “</a:t>
            </a:r>
            <a:r>
              <a:rPr lang="en-US" sz="1000" dirty="0" err="1">
                <a:solidFill>
                  <a:srgbClr val="FFFFFF"/>
                </a:solidFill>
              </a:rPr>
              <a:t>MarI</a:t>
            </a:r>
            <a:r>
              <a:rPr lang="en-US" sz="1000" dirty="0">
                <a:solidFill>
                  <a:srgbClr val="FFFFFF"/>
                </a:solidFill>
              </a:rPr>
              <a:t>/O - Machine Learning for Video Games.” </a:t>
            </a:r>
            <a:r>
              <a:rPr lang="en-US" sz="1000" dirty="0" err="1">
                <a:solidFill>
                  <a:srgbClr val="FFFFFF"/>
                </a:solidFill>
              </a:rPr>
              <a:t>youtube.com</a:t>
            </a:r>
            <a:r>
              <a:rPr lang="en-US" sz="1000" dirty="0">
                <a:solidFill>
                  <a:srgbClr val="FFFFFF"/>
                </a:solidFill>
              </a:rPr>
              <a:t>/</a:t>
            </a:r>
            <a:r>
              <a:rPr lang="en-US" sz="1000" dirty="0" err="1">
                <a:solidFill>
                  <a:srgbClr val="FFFFFF"/>
                </a:solidFill>
              </a:rPr>
              <a:t>watch?v</a:t>
            </a:r>
            <a:r>
              <a:rPr lang="en-US" sz="1000" dirty="0">
                <a:solidFill>
                  <a:srgbClr val="FFFFFF"/>
                </a:solidFill>
              </a:rPr>
              <a:t>=</a:t>
            </a:r>
            <a:r>
              <a:rPr lang="en-US" sz="1000" dirty="0" err="1">
                <a:solidFill>
                  <a:srgbClr val="FFFFFF"/>
                </a:solidFill>
              </a:rPr>
              <a:t>iakFfOmanJU</a:t>
            </a:r>
            <a:r>
              <a:rPr lang="en-US" sz="1000" dirty="0">
                <a:solidFill>
                  <a:srgbClr val="FFFFFF"/>
                </a:solidFill>
              </a:rPr>
              <a:t> </a:t>
            </a:r>
          </a:p>
        </p:txBody>
      </p:sp>
      <p:pic>
        <p:nvPicPr>
          <p:cNvPr id="6" name="mari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9144001" cy="5715000"/>
          </a:xfrm>
          <a:prstGeom prst="rect">
            <a:avLst/>
          </a:prstGeom>
        </p:spPr>
      </p:pic>
    </p:spTree>
    <p:extLst>
      <p:ext uri="{BB962C8B-B14F-4D97-AF65-F5344CB8AC3E}">
        <p14:creationId xmlns:p14="http://schemas.microsoft.com/office/powerpoint/2010/main" val="349297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ldo-ga-simulatio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1038" y="740899"/>
            <a:ext cx="8601925" cy="5376203"/>
          </a:xfrm>
          <a:prstGeom prst="rect">
            <a:avLst/>
          </a:prstGeom>
          <a:ln>
            <a:noFill/>
          </a:ln>
        </p:spPr>
      </p:pic>
      <p:sp>
        <p:nvSpPr>
          <p:cNvPr id="4" name="Rectangle 3"/>
          <p:cNvSpPr/>
          <p:nvPr/>
        </p:nvSpPr>
        <p:spPr>
          <a:xfrm>
            <a:off x="191079" y="6475243"/>
            <a:ext cx="6355546" cy="246221"/>
          </a:xfrm>
          <a:prstGeom prst="rect">
            <a:avLst/>
          </a:prstGeom>
        </p:spPr>
        <p:txBody>
          <a:bodyPr wrap="square">
            <a:spAutoFit/>
          </a:bodyPr>
          <a:lstStyle/>
          <a:p>
            <a:r>
              <a:rPr lang="en-US" sz="1000" dirty="0"/>
              <a:t>Source: </a:t>
            </a:r>
            <a:r>
              <a:rPr lang="en-US" sz="1000" dirty="0" err="1"/>
              <a:t>randalolson.com</a:t>
            </a:r>
            <a:r>
              <a:rPr lang="en-US" sz="1000" dirty="0"/>
              <a:t>/2015/02/03/heres-waldo-computing-the-optimal-search-strategy-for-finding-waldo/</a:t>
            </a:r>
          </a:p>
        </p:txBody>
      </p:sp>
    </p:spTree>
    <p:extLst>
      <p:ext uri="{BB962C8B-B14F-4D97-AF65-F5344CB8AC3E}">
        <p14:creationId xmlns:p14="http://schemas.microsoft.com/office/powerpoint/2010/main" val="426092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58794" y="-47210"/>
            <a:ext cx="9861589" cy="6952420"/>
          </a:xfrm>
          <a:prstGeom prst="rect">
            <a:avLst/>
          </a:prstGeom>
        </p:spPr>
      </p:pic>
      <p:sp>
        <p:nvSpPr>
          <p:cNvPr id="4" name="Rectangle 3"/>
          <p:cNvSpPr/>
          <p:nvPr/>
        </p:nvSpPr>
        <p:spPr>
          <a:xfrm>
            <a:off x="191079" y="6475243"/>
            <a:ext cx="6355546" cy="246221"/>
          </a:xfrm>
          <a:prstGeom prst="rect">
            <a:avLst/>
          </a:prstGeom>
        </p:spPr>
        <p:txBody>
          <a:bodyPr wrap="square">
            <a:spAutoFit/>
          </a:bodyPr>
          <a:lstStyle/>
          <a:p>
            <a:r>
              <a:rPr lang="en-US" sz="1000" dirty="0">
                <a:solidFill>
                  <a:schemeClr val="bg1"/>
                </a:solidFill>
              </a:rPr>
              <a:t>Source: G. Hornby </a:t>
            </a:r>
            <a:r>
              <a:rPr lang="en-US" sz="1000" i="1" dirty="0">
                <a:solidFill>
                  <a:schemeClr val="bg1"/>
                </a:solidFill>
              </a:rPr>
              <a:t>et al</a:t>
            </a:r>
            <a:r>
              <a:rPr lang="en-US" sz="1000" dirty="0">
                <a:solidFill>
                  <a:schemeClr val="bg1"/>
                </a:solidFill>
              </a:rPr>
              <a:t>. (2006), “Automated antenna design with evolutionary algorithms”</a:t>
            </a:r>
          </a:p>
        </p:txBody>
      </p:sp>
    </p:spTree>
    <p:extLst>
      <p:ext uri="{BB962C8B-B14F-4D97-AF65-F5344CB8AC3E}">
        <p14:creationId xmlns:p14="http://schemas.microsoft.com/office/powerpoint/2010/main" val="391181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1F17"/>
        </a:solidFill>
        <a:effectLst/>
      </p:bgPr>
    </p:bg>
    <p:spTree>
      <p:nvGrpSpPr>
        <p:cNvPr id="1" name=""/>
        <p:cNvGrpSpPr/>
        <p:nvPr/>
      </p:nvGrpSpPr>
      <p:grpSpPr>
        <a:xfrm>
          <a:off x="0" y="0"/>
          <a:ext cx="0" cy="0"/>
          <a:chOff x="0" y="0"/>
          <a:chExt cx="0" cy="0"/>
        </a:xfrm>
      </p:grpSpPr>
      <p:sp>
        <p:nvSpPr>
          <p:cNvPr id="3" name="Rectangle 2"/>
          <p:cNvSpPr/>
          <p:nvPr/>
        </p:nvSpPr>
        <p:spPr>
          <a:xfrm>
            <a:off x="95540" y="6475243"/>
            <a:ext cx="8952921" cy="246221"/>
          </a:xfrm>
          <a:prstGeom prst="rect">
            <a:avLst/>
          </a:prstGeom>
        </p:spPr>
        <p:txBody>
          <a:bodyPr wrap="square">
            <a:spAutoFit/>
          </a:bodyPr>
          <a:lstStyle/>
          <a:p>
            <a:pPr algn="ctr"/>
            <a:r>
              <a:rPr lang="en-US" sz="1000" dirty="0">
                <a:solidFill>
                  <a:schemeClr val="bg1"/>
                </a:solidFill>
              </a:rPr>
              <a:t>Note: Not actually a computer writing code.</a:t>
            </a:r>
          </a:p>
        </p:txBody>
      </p:sp>
      <p:pic>
        <p:nvPicPr>
          <p:cNvPr id="5" name="programm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587500"/>
            <a:ext cx="9144000" cy="3683000"/>
          </a:xfrm>
          <a:prstGeom prst="rect">
            <a:avLst/>
          </a:prstGeom>
        </p:spPr>
      </p:pic>
    </p:spTree>
    <p:extLst>
      <p:ext uri="{BB962C8B-B14F-4D97-AF65-F5344CB8AC3E}">
        <p14:creationId xmlns:p14="http://schemas.microsoft.com/office/powerpoint/2010/main" val="89061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09938"/>
            <a:ext cx="8229600" cy="5038125"/>
          </a:xfrm>
        </p:spPr>
        <p:txBody>
          <a:bodyPr>
            <a:normAutofit/>
          </a:bodyPr>
          <a:lstStyle/>
          <a:p>
            <a:r>
              <a:rPr lang="en-US" dirty="0"/>
              <a:t>There’s no reason we can’t</a:t>
            </a:r>
            <a:br>
              <a:rPr lang="en-US" dirty="0"/>
            </a:br>
            <a:r>
              <a:rPr lang="en-US" dirty="0"/>
              <a:t>optimize ML pipelines</a:t>
            </a:r>
          </a:p>
        </p:txBody>
      </p:sp>
    </p:spTree>
    <p:extLst>
      <p:ext uri="{BB962C8B-B14F-4D97-AF65-F5344CB8AC3E}">
        <p14:creationId xmlns:p14="http://schemas.microsoft.com/office/powerpoint/2010/main" val="489323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61" y="274638"/>
            <a:ext cx="8497279" cy="1143000"/>
          </a:xfrm>
        </p:spPr>
        <p:txBody>
          <a:bodyPr>
            <a:normAutofit fontScale="90000"/>
          </a:bodyPr>
          <a:lstStyle/>
          <a:p>
            <a:r>
              <a:rPr lang="en-US" dirty="0"/>
              <a:t>I’m not the first person to have this idea</a:t>
            </a:r>
          </a:p>
        </p:txBody>
      </p:sp>
      <p:sp>
        <p:nvSpPr>
          <p:cNvPr id="3" name="Content Placeholder 2"/>
          <p:cNvSpPr>
            <a:spLocks noGrp="1"/>
          </p:cNvSpPr>
          <p:nvPr>
            <p:ph idx="1"/>
          </p:nvPr>
        </p:nvSpPr>
        <p:spPr>
          <a:xfrm>
            <a:off x="303923" y="1600200"/>
            <a:ext cx="8536155" cy="4525963"/>
          </a:xfrm>
        </p:spPr>
        <p:txBody>
          <a:bodyPr/>
          <a:lstStyle/>
          <a:p>
            <a:pPr marL="0" indent="0">
              <a:buNone/>
            </a:pPr>
            <a:r>
              <a:rPr lang="en-US" dirty="0"/>
              <a:t>… but mostly limited to parameter optimization</a:t>
            </a:r>
          </a:p>
          <a:p>
            <a:pPr lvl="1"/>
            <a:r>
              <a:rPr lang="en-US" dirty="0"/>
              <a:t>Grid search</a:t>
            </a:r>
          </a:p>
          <a:p>
            <a:pPr lvl="1"/>
            <a:r>
              <a:rPr lang="en-US" dirty="0"/>
              <a:t>Randomized grid search</a:t>
            </a:r>
          </a:p>
          <a:p>
            <a:pPr lvl="1"/>
            <a:r>
              <a:rPr lang="en-US" dirty="0"/>
              <a:t>Bayesian optimization</a:t>
            </a:r>
          </a:p>
          <a:p>
            <a:pPr lvl="2"/>
            <a:r>
              <a:rPr lang="en-US" dirty="0"/>
              <a:t>auto-</a:t>
            </a:r>
            <a:r>
              <a:rPr lang="en-US" dirty="0" err="1"/>
              <a:t>weka</a:t>
            </a:r>
            <a:endParaRPr lang="en-US" dirty="0"/>
          </a:p>
          <a:p>
            <a:pPr lvl="2"/>
            <a:r>
              <a:rPr lang="en-US" dirty="0"/>
              <a:t>auto-</a:t>
            </a:r>
            <a:r>
              <a:rPr lang="en-US" dirty="0" err="1"/>
              <a:t>sklearn</a:t>
            </a:r>
            <a:endParaRPr lang="en-US" dirty="0"/>
          </a:p>
        </p:txBody>
      </p:sp>
    </p:spTree>
    <p:extLst>
      <p:ext uri="{BB962C8B-B14F-4D97-AF65-F5344CB8AC3E}">
        <p14:creationId xmlns:p14="http://schemas.microsoft.com/office/powerpoint/2010/main" val="4025118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2-01 at 4.01.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01159"/>
            <a:ext cx="8686800" cy="6255682"/>
          </a:xfrm>
          <a:prstGeom prst="rect">
            <a:avLst/>
          </a:prstGeom>
        </p:spPr>
      </p:pic>
      <p:sp>
        <p:nvSpPr>
          <p:cNvPr id="6" name="Rectangle 5"/>
          <p:cNvSpPr/>
          <p:nvPr/>
        </p:nvSpPr>
        <p:spPr>
          <a:xfrm>
            <a:off x="191079" y="6475243"/>
            <a:ext cx="6355546" cy="246221"/>
          </a:xfrm>
          <a:prstGeom prst="rect">
            <a:avLst/>
          </a:prstGeom>
        </p:spPr>
        <p:txBody>
          <a:bodyPr wrap="square">
            <a:spAutoFit/>
          </a:bodyPr>
          <a:lstStyle/>
          <a:p>
            <a:r>
              <a:rPr lang="en-US" sz="1000" dirty="0"/>
              <a:t>Source: </a:t>
            </a:r>
            <a:r>
              <a:rPr lang="en-US" sz="1000" dirty="0" err="1"/>
              <a:t>rjmetrics.com</a:t>
            </a:r>
            <a:r>
              <a:rPr lang="en-US" sz="1000" dirty="0"/>
              <a:t>/resources/reports/the-state-of-data-science/</a:t>
            </a:r>
          </a:p>
        </p:txBody>
      </p:sp>
    </p:spTree>
    <p:extLst>
      <p:ext uri="{BB962C8B-B14F-4D97-AF65-F5344CB8AC3E}">
        <p14:creationId xmlns:p14="http://schemas.microsoft.com/office/powerpoint/2010/main" val="1713618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pot-ml-pipeline-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42696"/>
            <a:ext cx="8686800" cy="4132060"/>
          </a:xfrm>
          <a:prstGeom prst="rect">
            <a:avLst/>
          </a:prstGeom>
        </p:spPr>
      </p:pic>
      <p:sp>
        <p:nvSpPr>
          <p:cNvPr id="4" name="Title 3"/>
          <p:cNvSpPr>
            <a:spLocks noGrp="1"/>
          </p:cNvSpPr>
          <p:nvPr>
            <p:ph type="title"/>
          </p:nvPr>
        </p:nvSpPr>
        <p:spPr>
          <a:xfrm>
            <a:off x="228600" y="274638"/>
            <a:ext cx="8686800" cy="1143000"/>
          </a:xfrm>
        </p:spPr>
        <p:txBody>
          <a:bodyPr>
            <a:noAutofit/>
          </a:bodyPr>
          <a:lstStyle/>
          <a:p>
            <a:r>
              <a:rPr lang="en-US" sz="4300" u="sng" dirty="0"/>
              <a:t>T</a:t>
            </a:r>
            <a:r>
              <a:rPr lang="en-US" sz="4300" dirty="0"/>
              <a:t>ree-based </a:t>
            </a:r>
            <a:r>
              <a:rPr lang="en-US" sz="4300" u="sng" dirty="0"/>
              <a:t>P</a:t>
            </a:r>
            <a:r>
              <a:rPr lang="en-US" sz="4300" dirty="0"/>
              <a:t>ipeline </a:t>
            </a:r>
            <a:r>
              <a:rPr lang="en-US" sz="4300" u="sng" dirty="0"/>
              <a:t>O</a:t>
            </a:r>
            <a:r>
              <a:rPr lang="en-US" sz="4300" dirty="0"/>
              <a:t>ptimization </a:t>
            </a:r>
            <a:r>
              <a:rPr lang="en-US" sz="4300" u="sng" dirty="0"/>
              <a:t>T</a:t>
            </a:r>
            <a:r>
              <a:rPr lang="en-US" sz="4300" dirty="0"/>
              <a:t>ool</a:t>
            </a:r>
          </a:p>
        </p:txBody>
      </p:sp>
    </p:spTree>
    <p:extLst>
      <p:ext uri="{BB962C8B-B14F-4D97-AF65-F5344CB8AC3E}">
        <p14:creationId xmlns:p14="http://schemas.microsoft.com/office/powerpoint/2010/main" val="2370488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t>Let’s take a bunch of pipeline operators…</a:t>
            </a:r>
          </a:p>
        </p:txBody>
      </p:sp>
      <p:sp>
        <p:nvSpPr>
          <p:cNvPr id="3" name="Content Placeholder 2"/>
          <p:cNvSpPr>
            <a:spLocks noGrp="1"/>
          </p:cNvSpPr>
          <p:nvPr>
            <p:ph sz="half" idx="2"/>
          </p:nvPr>
        </p:nvSpPr>
        <p:spPr>
          <a:xfrm>
            <a:off x="457200" y="1417638"/>
            <a:ext cx="4040188" cy="5161719"/>
          </a:xfrm>
        </p:spPr>
        <p:txBody>
          <a:bodyPr>
            <a:normAutofit lnSpcReduction="10000"/>
          </a:bodyPr>
          <a:lstStyle/>
          <a:p>
            <a:r>
              <a:rPr lang="en-US" dirty="0"/>
              <a:t>Preprocessors</a:t>
            </a:r>
          </a:p>
          <a:p>
            <a:pPr lvl="1"/>
            <a:r>
              <a:rPr lang="en-US" dirty="0"/>
              <a:t>Standard </a:t>
            </a:r>
            <a:r>
              <a:rPr lang="en-US" dirty="0" err="1"/>
              <a:t>scaler</a:t>
            </a:r>
            <a:endParaRPr lang="en-US" dirty="0"/>
          </a:p>
          <a:p>
            <a:pPr lvl="1"/>
            <a:r>
              <a:rPr lang="en-US" dirty="0"/>
              <a:t>Robust </a:t>
            </a:r>
            <a:r>
              <a:rPr lang="en-US" dirty="0" err="1"/>
              <a:t>scaler</a:t>
            </a:r>
            <a:endParaRPr lang="en-US" dirty="0"/>
          </a:p>
          <a:p>
            <a:pPr lvl="1"/>
            <a:r>
              <a:rPr lang="en-US" dirty="0" err="1"/>
              <a:t>MinMaxScaler</a:t>
            </a:r>
            <a:endParaRPr lang="en-US" dirty="0"/>
          </a:p>
          <a:p>
            <a:pPr lvl="1"/>
            <a:r>
              <a:rPr lang="en-US" dirty="0" err="1"/>
              <a:t>MaxAbsScaler</a:t>
            </a:r>
            <a:endParaRPr lang="en-US" dirty="0"/>
          </a:p>
          <a:p>
            <a:pPr lvl="1"/>
            <a:r>
              <a:rPr lang="en-US" dirty="0" err="1"/>
              <a:t>Binarizer</a:t>
            </a:r>
            <a:endParaRPr lang="en-US" dirty="0"/>
          </a:p>
          <a:p>
            <a:pPr lvl="1"/>
            <a:r>
              <a:rPr lang="en-US" dirty="0"/>
              <a:t>Polynomial features</a:t>
            </a:r>
          </a:p>
          <a:p>
            <a:pPr lvl="1"/>
            <a:r>
              <a:rPr lang="en-US" dirty="0"/>
              <a:t>PCA</a:t>
            </a:r>
          </a:p>
          <a:p>
            <a:pPr lvl="1"/>
            <a:r>
              <a:rPr lang="en-US" dirty="0"/>
              <a:t>…</a:t>
            </a:r>
          </a:p>
          <a:p>
            <a:r>
              <a:rPr lang="en-US" dirty="0"/>
              <a:t>Feature selection</a:t>
            </a:r>
          </a:p>
          <a:p>
            <a:pPr lvl="1"/>
            <a:r>
              <a:rPr lang="en-US" dirty="0"/>
              <a:t>Recursive feature elimination</a:t>
            </a:r>
          </a:p>
          <a:p>
            <a:pPr lvl="1"/>
            <a:r>
              <a:rPr lang="en-US" dirty="0"/>
              <a:t>Select </a:t>
            </a:r>
            <a:r>
              <a:rPr lang="en-US" i="1" dirty="0"/>
              <a:t>k</a:t>
            </a:r>
            <a:r>
              <a:rPr lang="en-US" dirty="0"/>
              <a:t> best</a:t>
            </a:r>
          </a:p>
          <a:p>
            <a:pPr lvl="1"/>
            <a:r>
              <a:rPr lang="en-US" dirty="0"/>
              <a:t>Select percentile</a:t>
            </a:r>
          </a:p>
          <a:p>
            <a:pPr lvl="1"/>
            <a:r>
              <a:rPr lang="en-US" dirty="0"/>
              <a:t>Variance threshold</a:t>
            </a:r>
          </a:p>
        </p:txBody>
      </p:sp>
      <p:sp>
        <p:nvSpPr>
          <p:cNvPr id="6" name="Content Placeholder 5"/>
          <p:cNvSpPr>
            <a:spLocks noGrp="1"/>
          </p:cNvSpPr>
          <p:nvPr>
            <p:ph sz="quarter" idx="4"/>
          </p:nvPr>
        </p:nvSpPr>
        <p:spPr>
          <a:xfrm>
            <a:off x="4645025" y="1417638"/>
            <a:ext cx="4041775" cy="4708525"/>
          </a:xfrm>
        </p:spPr>
        <p:txBody>
          <a:bodyPr/>
          <a:lstStyle/>
          <a:p>
            <a:r>
              <a:rPr lang="en-US" dirty="0"/>
              <a:t>Supervised learning models</a:t>
            </a:r>
          </a:p>
          <a:p>
            <a:pPr lvl="1"/>
            <a:r>
              <a:rPr lang="en-US" dirty="0"/>
              <a:t>Decision tree</a:t>
            </a:r>
          </a:p>
          <a:p>
            <a:pPr lvl="1"/>
            <a:r>
              <a:rPr lang="en-US" dirty="0"/>
              <a:t>Random forest</a:t>
            </a:r>
          </a:p>
          <a:p>
            <a:pPr lvl="1"/>
            <a:r>
              <a:rPr lang="en-US" dirty="0"/>
              <a:t>Gradient boosting classifier</a:t>
            </a:r>
          </a:p>
          <a:p>
            <a:pPr lvl="1"/>
            <a:r>
              <a:rPr lang="en-US" dirty="0"/>
              <a:t>SVM</a:t>
            </a:r>
          </a:p>
          <a:p>
            <a:pPr lvl="1"/>
            <a:r>
              <a:rPr lang="en-US" dirty="0"/>
              <a:t>Logistic regression</a:t>
            </a:r>
          </a:p>
          <a:p>
            <a:pPr lvl="1"/>
            <a:r>
              <a:rPr lang="en-US" i="1" dirty="0"/>
              <a:t>k</a:t>
            </a:r>
            <a:r>
              <a:rPr lang="en-US" dirty="0"/>
              <a:t>-nearest neighbors</a:t>
            </a:r>
          </a:p>
          <a:p>
            <a:pPr lvl="1"/>
            <a:r>
              <a:rPr lang="en-US" dirty="0"/>
              <a:t>…</a:t>
            </a:r>
          </a:p>
          <a:p>
            <a:pPr lvl="1"/>
            <a:endParaRPr lang="en-US" dirty="0"/>
          </a:p>
          <a:p>
            <a:r>
              <a:rPr lang="en-US" b="1" dirty="0"/>
              <a:t>All from </a:t>
            </a:r>
            <a:r>
              <a:rPr lang="en-US" b="1" dirty="0" err="1"/>
              <a:t>scikit</a:t>
            </a:r>
            <a:r>
              <a:rPr lang="en-US" b="1" dirty="0"/>
              <a:t>-learn/Python</a:t>
            </a:r>
          </a:p>
        </p:txBody>
      </p:sp>
    </p:spTree>
    <p:extLst>
      <p:ext uri="{BB962C8B-B14F-4D97-AF65-F5344CB8AC3E}">
        <p14:creationId xmlns:p14="http://schemas.microsoft.com/office/powerpoint/2010/main" val="3163933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pot-pipeline-exampl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72517"/>
            <a:ext cx="8686800" cy="4089103"/>
          </a:xfrm>
          <a:prstGeom prst="rect">
            <a:avLst/>
          </a:prstGeom>
        </p:spPr>
      </p:pic>
      <p:sp>
        <p:nvSpPr>
          <p:cNvPr id="6" name="Title 5"/>
          <p:cNvSpPr>
            <a:spLocks noGrp="1"/>
          </p:cNvSpPr>
          <p:nvPr>
            <p:ph type="title"/>
          </p:nvPr>
        </p:nvSpPr>
        <p:spPr/>
        <p:txBody>
          <a:bodyPr>
            <a:normAutofit/>
          </a:bodyPr>
          <a:lstStyle/>
          <a:p>
            <a:r>
              <a:rPr lang="en-US" sz="4000" dirty="0"/>
              <a:t>… and make pipelines with them…</a:t>
            </a:r>
          </a:p>
        </p:txBody>
      </p:sp>
    </p:spTree>
    <p:extLst>
      <p:ext uri="{BB962C8B-B14F-4D97-AF65-F5344CB8AC3E}">
        <p14:creationId xmlns:p14="http://schemas.microsoft.com/office/powerpoint/2010/main" val="3893547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and let evolution optimize them</a:t>
            </a:r>
          </a:p>
        </p:txBody>
      </p:sp>
      <p:pic>
        <p:nvPicPr>
          <p:cNvPr id="3" name="Picture 2" descr="edge-tpot-pipeline-example1-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00" y="1697269"/>
            <a:ext cx="5359400" cy="1790700"/>
          </a:xfrm>
          <a:prstGeom prst="rect">
            <a:avLst/>
          </a:prstGeom>
        </p:spPr>
      </p:pic>
      <p:pic>
        <p:nvPicPr>
          <p:cNvPr id="4" name="Picture 3" descr="edge-tpot-pipeline-example2-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4171950"/>
            <a:ext cx="8928100" cy="1790700"/>
          </a:xfrm>
          <a:prstGeom prst="rect">
            <a:avLst/>
          </a:prstGeom>
        </p:spPr>
      </p:pic>
    </p:spTree>
    <p:extLst>
      <p:ext uri="{BB962C8B-B14F-4D97-AF65-F5344CB8AC3E}">
        <p14:creationId xmlns:p14="http://schemas.microsoft.com/office/powerpoint/2010/main" val="657487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dge-tpot-pipeline-example1-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697269"/>
            <a:ext cx="8928100" cy="1790700"/>
          </a:xfrm>
          <a:prstGeom prst="rect">
            <a:avLst/>
          </a:prstGeom>
        </p:spPr>
      </p:pic>
      <p:sp>
        <p:nvSpPr>
          <p:cNvPr id="2" name="Title 1"/>
          <p:cNvSpPr>
            <a:spLocks noGrp="1"/>
          </p:cNvSpPr>
          <p:nvPr>
            <p:ph type="title"/>
          </p:nvPr>
        </p:nvSpPr>
        <p:spPr/>
        <p:txBody>
          <a:bodyPr>
            <a:normAutofit/>
          </a:bodyPr>
          <a:lstStyle/>
          <a:p>
            <a:r>
              <a:rPr lang="en-US" dirty="0"/>
              <a:t>… and let evolution optimize them</a:t>
            </a:r>
          </a:p>
        </p:txBody>
      </p:sp>
      <p:pic>
        <p:nvPicPr>
          <p:cNvPr id="4" name="Picture 3" descr="edge-tpot-pipeline-example2-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4171950"/>
            <a:ext cx="8928100" cy="1790700"/>
          </a:xfrm>
          <a:prstGeom prst="rect">
            <a:avLst/>
          </a:prstGeom>
        </p:spPr>
      </p:pic>
      <p:sp>
        <p:nvSpPr>
          <p:cNvPr id="7" name="TextBox 6"/>
          <p:cNvSpPr txBox="1"/>
          <p:nvPr/>
        </p:nvSpPr>
        <p:spPr>
          <a:xfrm>
            <a:off x="2016361" y="3664980"/>
            <a:ext cx="1644388" cy="369332"/>
          </a:xfrm>
          <a:prstGeom prst="rect">
            <a:avLst/>
          </a:prstGeom>
          <a:noFill/>
        </p:spPr>
        <p:txBody>
          <a:bodyPr wrap="none" rtlCol="0">
            <a:spAutoFit/>
          </a:bodyPr>
          <a:lstStyle/>
          <a:p>
            <a:r>
              <a:rPr lang="en-US" dirty="0">
                <a:solidFill>
                  <a:schemeClr val="bg1">
                    <a:lumMod val="65000"/>
                  </a:schemeClr>
                </a:solidFill>
              </a:rPr>
              <a:t>Insert mutation</a:t>
            </a:r>
          </a:p>
        </p:txBody>
      </p:sp>
      <p:cxnSp>
        <p:nvCxnSpPr>
          <p:cNvPr id="9" name="Straight Arrow Connector 8"/>
          <p:cNvCxnSpPr>
            <a:stCxn id="7" idx="0"/>
          </p:cNvCxnSpPr>
          <p:nvPr/>
        </p:nvCxnSpPr>
        <p:spPr>
          <a:xfrm flipV="1">
            <a:off x="2838555" y="3142568"/>
            <a:ext cx="1063234" cy="522412"/>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1959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dge-tpot-pipeline-example1-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697269"/>
            <a:ext cx="8928100" cy="1790700"/>
          </a:xfrm>
          <a:prstGeom prst="rect">
            <a:avLst/>
          </a:prstGeom>
        </p:spPr>
      </p:pic>
      <p:sp>
        <p:nvSpPr>
          <p:cNvPr id="2" name="Title 1"/>
          <p:cNvSpPr>
            <a:spLocks noGrp="1"/>
          </p:cNvSpPr>
          <p:nvPr>
            <p:ph type="title"/>
          </p:nvPr>
        </p:nvSpPr>
        <p:spPr/>
        <p:txBody>
          <a:bodyPr>
            <a:normAutofit/>
          </a:bodyPr>
          <a:lstStyle/>
          <a:p>
            <a:r>
              <a:rPr lang="en-US" dirty="0"/>
              <a:t>… and let evolution optimize them</a:t>
            </a:r>
          </a:p>
        </p:txBody>
      </p:sp>
      <p:pic>
        <p:nvPicPr>
          <p:cNvPr id="3" name="Picture 2" descr="edge-tpot-pipeline-example2-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4171950"/>
            <a:ext cx="5359400" cy="1790700"/>
          </a:xfrm>
          <a:prstGeom prst="rect">
            <a:avLst/>
          </a:prstGeom>
        </p:spPr>
      </p:pic>
      <p:sp>
        <p:nvSpPr>
          <p:cNvPr id="7" name="TextBox 6"/>
          <p:cNvSpPr txBox="1"/>
          <p:nvPr/>
        </p:nvSpPr>
        <p:spPr>
          <a:xfrm>
            <a:off x="3804774" y="3987284"/>
            <a:ext cx="1689022" cy="369332"/>
          </a:xfrm>
          <a:prstGeom prst="rect">
            <a:avLst/>
          </a:prstGeom>
          <a:noFill/>
        </p:spPr>
        <p:txBody>
          <a:bodyPr wrap="none" rtlCol="0">
            <a:spAutoFit/>
          </a:bodyPr>
          <a:lstStyle/>
          <a:p>
            <a:r>
              <a:rPr lang="en-US" dirty="0">
                <a:solidFill>
                  <a:schemeClr val="bg1">
                    <a:lumMod val="65000"/>
                  </a:schemeClr>
                </a:solidFill>
              </a:rPr>
              <a:t>Shrink mutation</a:t>
            </a:r>
          </a:p>
        </p:txBody>
      </p:sp>
      <p:cxnSp>
        <p:nvCxnSpPr>
          <p:cNvPr id="8" name="Straight Arrow Connector 7"/>
          <p:cNvCxnSpPr>
            <a:stCxn id="7" idx="2"/>
          </p:cNvCxnSpPr>
          <p:nvPr/>
        </p:nvCxnSpPr>
        <p:spPr>
          <a:xfrm flipH="1">
            <a:off x="4517172" y="4356616"/>
            <a:ext cx="132113" cy="514364"/>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7800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dge-tpot-pipeline-example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50" y="1697269"/>
            <a:ext cx="8928100" cy="1790700"/>
          </a:xfrm>
          <a:prstGeom prst="rect">
            <a:avLst/>
          </a:prstGeom>
        </p:spPr>
      </p:pic>
      <p:sp>
        <p:nvSpPr>
          <p:cNvPr id="2" name="Title 1"/>
          <p:cNvSpPr>
            <a:spLocks noGrp="1"/>
          </p:cNvSpPr>
          <p:nvPr>
            <p:ph type="title"/>
          </p:nvPr>
        </p:nvSpPr>
        <p:spPr/>
        <p:txBody>
          <a:bodyPr>
            <a:normAutofit/>
          </a:bodyPr>
          <a:lstStyle/>
          <a:p>
            <a:r>
              <a:rPr lang="en-US" dirty="0"/>
              <a:t>… and let evolution optimize them</a:t>
            </a:r>
          </a:p>
        </p:txBody>
      </p:sp>
      <p:pic>
        <p:nvPicPr>
          <p:cNvPr id="3" name="Picture 2" descr="edge-tpot-pipeline-example2-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300" y="4171950"/>
            <a:ext cx="5359400" cy="1790700"/>
          </a:xfrm>
          <a:prstGeom prst="rect">
            <a:avLst/>
          </a:prstGeom>
        </p:spPr>
      </p:pic>
      <p:sp>
        <p:nvSpPr>
          <p:cNvPr id="6" name="TextBox 5"/>
          <p:cNvSpPr txBox="1"/>
          <p:nvPr/>
        </p:nvSpPr>
        <p:spPr>
          <a:xfrm>
            <a:off x="2220492" y="3303303"/>
            <a:ext cx="1594570" cy="369332"/>
          </a:xfrm>
          <a:prstGeom prst="rect">
            <a:avLst/>
          </a:prstGeom>
          <a:noFill/>
        </p:spPr>
        <p:txBody>
          <a:bodyPr wrap="none" rtlCol="0">
            <a:spAutoFit/>
          </a:bodyPr>
          <a:lstStyle/>
          <a:p>
            <a:r>
              <a:rPr lang="en-US" dirty="0">
                <a:solidFill>
                  <a:schemeClr val="bg1">
                    <a:lumMod val="65000"/>
                  </a:schemeClr>
                </a:solidFill>
              </a:rPr>
              <a:t>Point mutation</a:t>
            </a:r>
          </a:p>
        </p:txBody>
      </p:sp>
      <p:cxnSp>
        <p:nvCxnSpPr>
          <p:cNvPr id="7" name="Straight Arrow Connector 6"/>
          <p:cNvCxnSpPr>
            <a:stCxn id="6" idx="0"/>
          </p:cNvCxnSpPr>
          <p:nvPr/>
        </p:nvCxnSpPr>
        <p:spPr>
          <a:xfrm flipV="1">
            <a:off x="3017777" y="2959252"/>
            <a:ext cx="582867" cy="344051"/>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277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edge-tpot-pipeline-example1-5.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0" y="1697269"/>
            <a:ext cx="8928100" cy="1790700"/>
          </a:xfrm>
          <a:prstGeom prst="rect">
            <a:avLst/>
          </a:prstGeom>
        </p:spPr>
      </p:pic>
      <p:pic>
        <p:nvPicPr>
          <p:cNvPr id="5" name="Picture 4" descr="edge-tpot-pipeline-example2-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300" y="4171950"/>
            <a:ext cx="5359400" cy="1790700"/>
          </a:xfrm>
          <a:prstGeom prst="rect">
            <a:avLst/>
          </a:prstGeom>
        </p:spPr>
      </p:pic>
      <p:sp>
        <p:nvSpPr>
          <p:cNvPr id="2" name="Title 1"/>
          <p:cNvSpPr>
            <a:spLocks noGrp="1"/>
          </p:cNvSpPr>
          <p:nvPr>
            <p:ph type="title"/>
          </p:nvPr>
        </p:nvSpPr>
        <p:spPr/>
        <p:txBody>
          <a:bodyPr>
            <a:normAutofit/>
          </a:bodyPr>
          <a:lstStyle/>
          <a:p>
            <a:r>
              <a:rPr lang="en-US" dirty="0"/>
              <a:t>… and let evolution optimize them</a:t>
            </a:r>
          </a:p>
        </p:txBody>
      </p:sp>
      <p:sp>
        <p:nvSpPr>
          <p:cNvPr id="10" name="TextBox 9"/>
          <p:cNvSpPr txBox="1"/>
          <p:nvPr/>
        </p:nvSpPr>
        <p:spPr>
          <a:xfrm>
            <a:off x="5846687" y="3303303"/>
            <a:ext cx="1111828" cy="369332"/>
          </a:xfrm>
          <a:prstGeom prst="rect">
            <a:avLst/>
          </a:prstGeom>
          <a:noFill/>
        </p:spPr>
        <p:txBody>
          <a:bodyPr wrap="none" rtlCol="0">
            <a:spAutoFit/>
          </a:bodyPr>
          <a:lstStyle/>
          <a:p>
            <a:r>
              <a:rPr lang="en-US" dirty="0">
                <a:solidFill>
                  <a:schemeClr val="bg1">
                    <a:lumMod val="65000"/>
                  </a:schemeClr>
                </a:solidFill>
              </a:rPr>
              <a:t>Crossover</a:t>
            </a:r>
          </a:p>
        </p:txBody>
      </p:sp>
      <p:cxnSp>
        <p:nvCxnSpPr>
          <p:cNvPr id="11" name="Straight Arrow Connector 10"/>
          <p:cNvCxnSpPr/>
          <p:nvPr/>
        </p:nvCxnSpPr>
        <p:spPr>
          <a:xfrm flipV="1">
            <a:off x="6958515" y="3116380"/>
            <a:ext cx="412986" cy="371589"/>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2"/>
          </p:cNvCxnSpPr>
          <p:nvPr/>
        </p:nvCxnSpPr>
        <p:spPr>
          <a:xfrm>
            <a:off x="6402601" y="3672635"/>
            <a:ext cx="0" cy="499315"/>
          </a:xfrm>
          <a:prstGeom prst="straightConnector1">
            <a:avLst/>
          </a:prstGeom>
          <a:ln w="12700" cmpd="sng">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7486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and let evolution optimize them</a:t>
            </a:r>
          </a:p>
        </p:txBody>
      </p:sp>
      <p:pic>
        <p:nvPicPr>
          <p:cNvPr id="3" name="Picture 2" descr="edge-tpot-popula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711658"/>
            <a:ext cx="8686800" cy="4534581"/>
          </a:xfrm>
          <a:prstGeom prst="rect">
            <a:avLst/>
          </a:prstGeom>
        </p:spPr>
      </p:pic>
    </p:spTree>
    <p:extLst>
      <p:ext uri="{BB962C8B-B14F-4D97-AF65-F5344CB8AC3E}">
        <p14:creationId xmlns:p14="http://schemas.microsoft.com/office/powerpoint/2010/main" val="2458061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 and let evolution optimize them</a:t>
            </a:r>
          </a:p>
        </p:txBody>
      </p:sp>
      <p:grpSp>
        <p:nvGrpSpPr>
          <p:cNvPr id="18" name="Group 17"/>
          <p:cNvGrpSpPr/>
          <p:nvPr/>
        </p:nvGrpSpPr>
        <p:grpSpPr>
          <a:xfrm>
            <a:off x="2272234" y="1647996"/>
            <a:ext cx="4570631" cy="4565507"/>
            <a:chOff x="1236870" y="1688745"/>
            <a:chExt cx="4570631" cy="4565507"/>
          </a:xfrm>
        </p:grpSpPr>
        <p:cxnSp>
          <p:nvCxnSpPr>
            <p:cNvPr id="4" name="Straight Arrow Connector 3"/>
            <p:cNvCxnSpPr/>
            <p:nvPr/>
          </p:nvCxnSpPr>
          <p:spPr>
            <a:xfrm flipV="1">
              <a:off x="1743198" y="1688746"/>
              <a:ext cx="0" cy="405045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H="1">
              <a:off x="1756710" y="5725694"/>
              <a:ext cx="4050791" cy="0"/>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756710" y="5854142"/>
              <a:ext cx="4050791" cy="400110"/>
            </a:xfrm>
            <a:prstGeom prst="rect">
              <a:avLst/>
            </a:prstGeom>
            <a:noFill/>
          </p:spPr>
          <p:txBody>
            <a:bodyPr wrap="square" rtlCol="0">
              <a:spAutoFit/>
            </a:bodyPr>
            <a:lstStyle/>
            <a:p>
              <a:pPr algn="ctr"/>
              <a:r>
                <a:rPr lang="en-US" sz="2000" dirty="0"/>
                <a:t>Pipeline complexity</a:t>
              </a:r>
            </a:p>
          </p:txBody>
        </p:sp>
        <p:sp>
          <p:nvSpPr>
            <p:cNvPr id="9" name="TextBox 8"/>
            <p:cNvSpPr txBox="1"/>
            <p:nvPr/>
          </p:nvSpPr>
          <p:spPr>
            <a:xfrm rot="16200000">
              <a:off x="-588471" y="3514086"/>
              <a:ext cx="4050791" cy="400110"/>
            </a:xfrm>
            <a:prstGeom prst="rect">
              <a:avLst/>
            </a:prstGeom>
            <a:noFill/>
          </p:spPr>
          <p:txBody>
            <a:bodyPr wrap="square" rtlCol="0">
              <a:spAutoFit/>
            </a:bodyPr>
            <a:lstStyle/>
            <a:p>
              <a:pPr algn="ctr"/>
              <a:r>
                <a:rPr lang="en-US" sz="2000" dirty="0"/>
                <a:t>Pipeline accuracy</a:t>
              </a:r>
            </a:p>
          </p:txBody>
        </p:sp>
      </p:grpSp>
      <p:sp>
        <p:nvSpPr>
          <p:cNvPr id="20" name="Freeform 19"/>
          <p:cNvSpPr/>
          <p:nvPr/>
        </p:nvSpPr>
        <p:spPr>
          <a:xfrm>
            <a:off x="2986072" y="2808323"/>
            <a:ext cx="3756235" cy="2595666"/>
          </a:xfrm>
          <a:custGeom>
            <a:avLst/>
            <a:gdLst>
              <a:gd name="connsiteX0" fmla="*/ 0 w 3756235"/>
              <a:gd name="connsiteY0" fmla="*/ 1244669 h 2595666"/>
              <a:gd name="connsiteX1" fmla="*/ 1270093 w 3756235"/>
              <a:gd name="connsiteY1" fmla="*/ 42281 h 2595666"/>
              <a:gd name="connsiteX2" fmla="*/ 3756235 w 3756235"/>
              <a:gd name="connsiteY2" fmla="*/ 2595666 h 2595666"/>
            </a:gdLst>
            <a:ahLst/>
            <a:cxnLst>
              <a:cxn ang="0">
                <a:pos x="connsiteX0" y="connsiteY0"/>
              </a:cxn>
              <a:cxn ang="0">
                <a:pos x="connsiteX1" y="connsiteY1"/>
              </a:cxn>
              <a:cxn ang="0">
                <a:pos x="connsiteX2" y="connsiteY2"/>
              </a:cxn>
            </a:cxnLst>
            <a:rect l="l" t="t" r="r" b="b"/>
            <a:pathLst>
              <a:path w="3756235" h="2595666">
                <a:moveTo>
                  <a:pt x="0" y="1244669"/>
                </a:moveTo>
                <a:cubicBezTo>
                  <a:pt x="322027" y="530892"/>
                  <a:pt x="644054" y="-182885"/>
                  <a:pt x="1270093" y="42281"/>
                </a:cubicBezTo>
                <a:cubicBezTo>
                  <a:pt x="1896132" y="267447"/>
                  <a:pt x="3756235" y="2595666"/>
                  <a:pt x="3756235" y="2595666"/>
                </a:cubicBez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Oval 20"/>
          <p:cNvSpPr/>
          <p:nvPr/>
        </p:nvSpPr>
        <p:spPr>
          <a:xfrm>
            <a:off x="3188746" y="3877362"/>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524026" y="3367773"/>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111309" y="3151613"/>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746356" y="3550653"/>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97659" y="4121202"/>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908634" y="3785922"/>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294189" y="4212642"/>
            <a:ext cx="182880" cy="182880"/>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95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0365"/>
            <a:ext cx="8229600" cy="4377270"/>
          </a:xfrm>
        </p:spPr>
        <p:txBody>
          <a:bodyPr>
            <a:normAutofit/>
          </a:bodyPr>
          <a:lstStyle/>
          <a:p>
            <a:r>
              <a:rPr lang="en-US" dirty="0"/>
              <a:t>Machine Learning: “A field of study that gives computers the ability to learn </a:t>
            </a:r>
            <a:r>
              <a:rPr lang="en-US" b="1" dirty="0"/>
              <a:t>without being explicitly programmed</a:t>
            </a:r>
            <a:r>
              <a:rPr lang="en-US" dirty="0"/>
              <a:t>.”</a:t>
            </a:r>
          </a:p>
        </p:txBody>
      </p:sp>
    </p:spTree>
    <p:extLst>
      <p:ext uri="{BB962C8B-B14F-4D97-AF65-F5344CB8AC3E}">
        <p14:creationId xmlns:p14="http://schemas.microsoft.com/office/powerpoint/2010/main" val="588903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tool for everyone</a:t>
            </a:r>
          </a:p>
        </p:txBody>
      </p:sp>
      <p:pic>
        <p:nvPicPr>
          <p:cNvPr id="7" name="Picture 6">
            <a:extLst>
              <a:ext uri="{FF2B5EF4-FFF2-40B4-BE49-F238E27FC236}">
                <a16:creationId xmlns:a16="http://schemas.microsoft.com/office/drawing/2014/main" id="{2B697582-CD34-BC41-8D98-3AB599877985}"/>
              </a:ext>
            </a:extLst>
          </p:cNvPr>
          <p:cNvPicPr>
            <a:picLocks noChangeAspect="1"/>
          </p:cNvPicPr>
          <p:nvPr/>
        </p:nvPicPr>
        <p:blipFill>
          <a:blip r:embed="rId2"/>
          <a:stretch>
            <a:fillRect/>
          </a:stretch>
        </p:blipFill>
        <p:spPr>
          <a:xfrm>
            <a:off x="719191" y="1473881"/>
            <a:ext cx="7705618" cy="5035052"/>
          </a:xfrm>
          <a:prstGeom prst="rect">
            <a:avLst/>
          </a:prstGeom>
        </p:spPr>
      </p:pic>
    </p:spTree>
    <p:extLst>
      <p:ext uri="{BB962C8B-B14F-4D97-AF65-F5344CB8AC3E}">
        <p14:creationId xmlns:p14="http://schemas.microsoft.com/office/powerpoint/2010/main" val="3911619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t>Demo</a:t>
            </a:r>
          </a:p>
        </p:txBody>
      </p:sp>
    </p:spTree>
    <p:extLst>
      <p:ext uri="{BB962C8B-B14F-4D97-AF65-F5344CB8AC3E}">
        <p14:creationId xmlns:p14="http://schemas.microsoft.com/office/powerpoint/2010/main" val="345295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457200" y="1600200"/>
            <a:ext cx="8229600" cy="4894441"/>
          </a:xfrm>
        </p:spPr>
        <p:txBody>
          <a:bodyPr>
            <a:normAutofit/>
          </a:bodyPr>
          <a:lstStyle/>
          <a:p>
            <a:r>
              <a:rPr lang="en-US" dirty="0"/>
              <a:t>Yes We Can!</a:t>
            </a:r>
          </a:p>
          <a:p>
            <a:pPr lvl="1"/>
            <a:r>
              <a:rPr lang="en-US" dirty="0"/>
              <a:t>… automatically design useful ML pipelines</a:t>
            </a:r>
          </a:p>
          <a:p>
            <a:pPr lvl="1"/>
            <a:r>
              <a:rPr lang="en-US" dirty="0"/>
              <a:t>… </a:t>
            </a:r>
            <a:r>
              <a:rPr lang="en-US" i="1" dirty="0"/>
              <a:t>without</a:t>
            </a:r>
            <a:r>
              <a:rPr lang="en-US" dirty="0"/>
              <a:t> user input and domain knowledge</a:t>
            </a:r>
          </a:p>
          <a:p>
            <a:endParaRPr lang="en-US" dirty="0"/>
          </a:p>
          <a:p>
            <a:r>
              <a:rPr lang="en-US" dirty="0"/>
              <a:t>TPOT = Data Science Assistant</a:t>
            </a:r>
          </a:p>
          <a:p>
            <a:pPr lvl="1"/>
            <a:r>
              <a:rPr lang="en-US" dirty="0"/>
              <a:t>Still won’t replace data scientists</a:t>
            </a:r>
          </a:p>
          <a:p>
            <a:pPr lvl="1"/>
            <a:r>
              <a:rPr lang="en-US" dirty="0"/>
              <a:t>Time-saver and idea generator</a:t>
            </a:r>
          </a:p>
          <a:p>
            <a:pPr lvl="1"/>
            <a:r>
              <a:rPr lang="en-US" dirty="0"/>
              <a:t>Doesn’t replace models; wrapper for models</a:t>
            </a:r>
          </a:p>
        </p:txBody>
      </p:sp>
    </p:spTree>
    <p:extLst>
      <p:ext uri="{BB962C8B-B14F-4D97-AF65-F5344CB8AC3E}">
        <p14:creationId xmlns:p14="http://schemas.microsoft.com/office/powerpoint/2010/main" val="2195775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TPOT Limitations</a:t>
            </a:r>
          </a:p>
        </p:txBody>
      </p:sp>
      <p:sp>
        <p:nvSpPr>
          <p:cNvPr id="3" name="Content Placeholder 2"/>
          <p:cNvSpPr>
            <a:spLocks noGrp="1"/>
          </p:cNvSpPr>
          <p:nvPr>
            <p:ph idx="1"/>
          </p:nvPr>
        </p:nvSpPr>
        <p:spPr>
          <a:xfrm>
            <a:off x="457200" y="1600200"/>
            <a:ext cx="8229600" cy="4904696"/>
          </a:xfrm>
        </p:spPr>
        <p:txBody>
          <a:bodyPr>
            <a:normAutofit/>
          </a:bodyPr>
          <a:lstStyle/>
          <a:p>
            <a:r>
              <a:rPr lang="en-US" dirty="0"/>
              <a:t>Slow on large data</a:t>
            </a:r>
          </a:p>
          <a:p>
            <a:pPr lvl="1"/>
            <a:r>
              <a:rPr lang="en-US" dirty="0"/>
              <a:t>… but so are all other </a:t>
            </a:r>
            <a:r>
              <a:rPr lang="en-US" dirty="0" err="1"/>
              <a:t>AutoML</a:t>
            </a:r>
            <a:r>
              <a:rPr lang="en-US" dirty="0"/>
              <a:t> methods</a:t>
            </a:r>
          </a:p>
          <a:p>
            <a:pPr lvl="1"/>
            <a:r>
              <a:rPr lang="en-US" dirty="0"/>
              <a:t>“warm start” functionality being worked on</a:t>
            </a:r>
          </a:p>
          <a:p>
            <a:endParaRPr lang="en-US" dirty="0"/>
          </a:p>
          <a:p>
            <a:r>
              <a:rPr lang="en-US" dirty="0"/>
              <a:t>Search is still relatively ignorant</a:t>
            </a:r>
          </a:p>
          <a:p>
            <a:pPr lvl="1"/>
            <a:r>
              <a:rPr lang="en-US" dirty="0"/>
              <a:t>Integrating expert knowledge</a:t>
            </a:r>
          </a:p>
          <a:p>
            <a:pPr marL="0" indent="0">
              <a:buNone/>
            </a:pPr>
            <a:endParaRPr lang="en-US" dirty="0"/>
          </a:p>
        </p:txBody>
      </p:sp>
    </p:spTree>
    <p:extLst>
      <p:ext uri="{BB962C8B-B14F-4D97-AF65-F5344CB8AC3E}">
        <p14:creationId xmlns:p14="http://schemas.microsoft.com/office/powerpoint/2010/main" val="1498420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sz="half" idx="1"/>
          </p:nvPr>
        </p:nvSpPr>
        <p:spPr/>
        <p:txBody>
          <a:bodyPr/>
          <a:lstStyle/>
          <a:p>
            <a:r>
              <a:rPr lang="en-US" dirty="0"/>
              <a:t>Inst. Bio. Info. @ </a:t>
            </a:r>
            <a:r>
              <a:rPr lang="en-US" dirty="0" err="1"/>
              <a:t>UPenn</a:t>
            </a:r>
            <a:endParaRPr lang="en-US" dirty="0"/>
          </a:p>
          <a:p>
            <a:pPr lvl="1"/>
            <a:r>
              <a:rPr lang="en-US" dirty="0"/>
              <a:t>Daniel Angell</a:t>
            </a:r>
          </a:p>
          <a:p>
            <a:pPr lvl="1"/>
            <a:r>
              <a:rPr lang="en-US" dirty="0" err="1"/>
              <a:t>Weixuan</a:t>
            </a:r>
            <a:r>
              <a:rPr lang="en-US" dirty="0"/>
              <a:t> Fu</a:t>
            </a:r>
          </a:p>
          <a:p>
            <a:pPr lvl="1"/>
            <a:r>
              <a:rPr lang="en-US" dirty="0"/>
              <a:t>Ryan </a:t>
            </a:r>
            <a:r>
              <a:rPr lang="en-US" dirty="0" err="1"/>
              <a:t>Urbanowicz</a:t>
            </a:r>
            <a:endParaRPr lang="en-US" dirty="0"/>
          </a:p>
          <a:p>
            <a:pPr lvl="1"/>
            <a:r>
              <a:rPr lang="en-US" dirty="0"/>
              <a:t>Jason Moore</a:t>
            </a:r>
          </a:p>
        </p:txBody>
      </p:sp>
      <p:sp>
        <p:nvSpPr>
          <p:cNvPr id="6" name="Content Placeholder 5"/>
          <p:cNvSpPr>
            <a:spLocks noGrp="1"/>
          </p:cNvSpPr>
          <p:nvPr>
            <p:ph sz="half" idx="2"/>
          </p:nvPr>
        </p:nvSpPr>
        <p:spPr/>
        <p:txBody>
          <a:bodyPr/>
          <a:lstStyle/>
          <a:p>
            <a:r>
              <a:rPr lang="en-US" dirty="0"/>
              <a:t>U. Chicago</a:t>
            </a:r>
          </a:p>
          <a:p>
            <a:pPr lvl="1"/>
            <a:r>
              <a:rPr lang="en-US" dirty="0"/>
              <a:t>Nathan Bartley</a:t>
            </a:r>
          </a:p>
          <a:p>
            <a:r>
              <a:rPr lang="en-US" dirty="0"/>
              <a:t>Michigan State U.</a:t>
            </a:r>
          </a:p>
          <a:p>
            <a:pPr lvl="1"/>
            <a:r>
              <a:rPr lang="en-US" dirty="0"/>
              <a:t>Sebastian </a:t>
            </a:r>
            <a:r>
              <a:rPr lang="en-US" dirty="0" err="1"/>
              <a:t>Raschka</a:t>
            </a:r>
            <a:endParaRPr lang="en-US" dirty="0"/>
          </a:p>
          <a:p>
            <a:r>
              <a:rPr lang="en-US" dirty="0"/>
              <a:t>Independent</a:t>
            </a:r>
          </a:p>
          <a:p>
            <a:pPr lvl="1"/>
            <a:r>
              <a:rPr lang="en-US" dirty="0"/>
              <a:t>Harsh </a:t>
            </a:r>
            <a:r>
              <a:rPr lang="en-US" dirty="0" err="1"/>
              <a:t>Nizar</a:t>
            </a:r>
            <a:r>
              <a:rPr lang="en-US" dirty="0"/>
              <a:t> (India)</a:t>
            </a:r>
          </a:p>
        </p:txBody>
      </p:sp>
      <p:pic>
        <p:nvPicPr>
          <p:cNvPr id="4" name="Picture 3"/>
          <p:cNvPicPr>
            <a:picLocks noChangeAspect="1"/>
          </p:cNvPicPr>
          <p:nvPr/>
        </p:nvPicPr>
        <p:blipFill>
          <a:blip r:embed="rId2"/>
          <a:stretch>
            <a:fillRect/>
          </a:stretch>
        </p:blipFill>
        <p:spPr>
          <a:xfrm>
            <a:off x="457200" y="4856595"/>
            <a:ext cx="2186796" cy="1371600"/>
          </a:xfrm>
          <a:prstGeom prst="rect">
            <a:avLst/>
          </a:prstGeom>
        </p:spPr>
      </p:pic>
      <p:pic>
        <p:nvPicPr>
          <p:cNvPr id="5" name="Picture 4"/>
          <p:cNvPicPr>
            <a:picLocks noChangeAspect="1"/>
          </p:cNvPicPr>
          <p:nvPr/>
        </p:nvPicPr>
        <p:blipFill>
          <a:blip r:embed="rId3"/>
          <a:stretch>
            <a:fillRect/>
          </a:stretch>
        </p:blipFill>
        <p:spPr>
          <a:xfrm>
            <a:off x="3817620" y="4856595"/>
            <a:ext cx="4869180" cy="1371600"/>
          </a:xfrm>
          <a:prstGeom prst="rect">
            <a:avLst/>
          </a:prstGeom>
        </p:spPr>
      </p:pic>
    </p:spTree>
    <p:extLst>
      <p:ext uri="{BB962C8B-B14F-4D97-AF65-F5344CB8AC3E}">
        <p14:creationId xmlns:p14="http://schemas.microsoft.com/office/powerpoint/2010/main" val="853523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395933" y="4241532"/>
            <a:ext cx="4055334" cy="2136174"/>
          </a:xfrm>
        </p:spPr>
        <p:txBody>
          <a:bodyPr>
            <a:normAutofit/>
          </a:bodyPr>
          <a:lstStyle/>
          <a:p>
            <a:pPr algn="l"/>
            <a:r>
              <a:rPr lang="en-US" sz="2400" dirty="0" err="1">
                <a:solidFill>
                  <a:srgbClr val="081857"/>
                </a:solidFill>
              </a:rPr>
              <a:t>github.com</a:t>
            </a:r>
            <a:r>
              <a:rPr lang="en-US" sz="2400" dirty="0">
                <a:solidFill>
                  <a:srgbClr val="081857"/>
                </a:solidFill>
              </a:rPr>
              <a:t>/</a:t>
            </a:r>
            <a:r>
              <a:rPr lang="en-US" sz="2400" dirty="0" err="1">
                <a:solidFill>
                  <a:srgbClr val="081857"/>
                </a:solidFill>
              </a:rPr>
              <a:t>EpistasisLab</a:t>
            </a:r>
            <a:r>
              <a:rPr lang="en-US" sz="2400" dirty="0">
                <a:solidFill>
                  <a:srgbClr val="081857"/>
                </a:solidFill>
              </a:rPr>
              <a:t>/</a:t>
            </a:r>
            <a:r>
              <a:rPr lang="en-US" sz="2400" dirty="0" err="1">
                <a:solidFill>
                  <a:srgbClr val="081857"/>
                </a:solidFill>
              </a:rPr>
              <a:t>tpot</a:t>
            </a:r>
            <a:endParaRPr lang="en-US" sz="2400" dirty="0">
              <a:solidFill>
                <a:srgbClr val="081857"/>
              </a:solidFill>
            </a:endParaRPr>
          </a:p>
          <a:p>
            <a:pPr algn="l"/>
            <a:r>
              <a:rPr lang="en-US" sz="2400" dirty="0" err="1">
                <a:solidFill>
                  <a:srgbClr val="081857"/>
                </a:solidFill>
              </a:rPr>
              <a:t>rso@randalolson.com</a:t>
            </a:r>
            <a:endParaRPr lang="en-US" sz="2400" dirty="0">
              <a:solidFill>
                <a:srgbClr val="081857"/>
              </a:solidFill>
            </a:endParaRPr>
          </a:p>
          <a:p>
            <a:pPr algn="l"/>
            <a:r>
              <a:rPr lang="en-US" sz="2400" dirty="0">
                <a:solidFill>
                  <a:srgbClr val="081857"/>
                </a:solidFill>
              </a:rPr>
              <a:t>@</a:t>
            </a:r>
            <a:r>
              <a:rPr lang="en-US" sz="2400" dirty="0" err="1">
                <a:solidFill>
                  <a:srgbClr val="081857"/>
                </a:solidFill>
              </a:rPr>
              <a:t>randal_olson</a:t>
            </a:r>
            <a:endParaRPr lang="en-US" sz="2400" dirty="0">
              <a:solidFill>
                <a:srgbClr val="081857"/>
              </a:solidFill>
            </a:endParaRPr>
          </a:p>
          <a:p>
            <a:pPr algn="l"/>
            <a:r>
              <a:rPr lang="en-US" sz="2400" dirty="0" err="1">
                <a:solidFill>
                  <a:srgbClr val="081857"/>
                </a:solidFill>
              </a:rPr>
              <a:t>randalolson.com</a:t>
            </a:r>
            <a:r>
              <a:rPr lang="en-US" sz="2400" dirty="0">
                <a:solidFill>
                  <a:srgbClr val="081857"/>
                </a:solidFill>
              </a:rPr>
              <a:t>/publications</a:t>
            </a:r>
          </a:p>
        </p:txBody>
      </p:sp>
      <p:pic>
        <p:nvPicPr>
          <p:cNvPr id="8" name="Picture 7"/>
          <p:cNvPicPr>
            <a:picLocks noChangeAspect="1"/>
          </p:cNvPicPr>
          <p:nvPr/>
        </p:nvPicPr>
        <p:blipFill>
          <a:blip r:embed="rId3"/>
          <a:stretch>
            <a:fillRect/>
          </a:stretch>
        </p:blipFill>
        <p:spPr>
          <a:xfrm>
            <a:off x="2920850" y="4737219"/>
            <a:ext cx="461868" cy="461868"/>
          </a:xfrm>
          <a:prstGeom prst="rect">
            <a:avLst/>
          </a:prstGeom>
        </p:spPr>
      </p:pic>
      <p:pic>
        <p:nvPicPr>
          <p:cNvPr id="9" name="Picture 8"/>
          <p:cNvPicPr>
            <a:picLocks noChangeAspect="1"/>
          </p:cNvPicPr>
          <p:nvPr/>
        </p:nvPicPr>
        <p:blipFill>
          <a:blip r:embed="rId4"/>
          <a:stretch>
            <a:fillRect/>
          </a:stretch>
        </p:blipFill>
        <p:spPr>
          <a:xfrm>
            <a:off x="2920850" y="5238369"/>
            <a:ext cx="457200" cy="322729"/>
          </a:xfrm>
          <a:prstGeom prst="rect">
            <a:avLst/>
          </a:prstGeom>
        </p:spPr>
      </p:pic>
      <p:pic>
        <p:nvPicPr>
          <p:cNvPr id="10" name="Picture 9"/>
          <p:cNvPicPr>
            <a:picLocks noChangeAspect="1"/>
          </p:cNvPicPr>
          <p:nvPr/>
        </p:nvPicPr>
        <p:blipFill>
          <a:blip r:embed="rId5"/>
          <a:stretch>
            <a:fillRect/>
          </a:stretch>
        </p:blipFill>
        <p:spPr>
          <a:xfrm>
            <a:off x="2912425" y="5598997"/>
            <a:ext cx="457200" cy="457200"/>
          </a:xfrm>
          <a:prstGeom prst="rect">
            <a:avLst/>
          </a:prstGeom>
        </p:spPr>
      </p:pic>
      <p:pic>
        <p:nvPicPr>
          <p:cNvPr id="5" name="Picture 4"/>
          <p:cNvPicPr>
            <a:picLocks noChangeAspect="1"/>
          </p:cNvPicPr>
          <p:nvPr/>
        </p:nvPicPr>
        <p:blipFill>
          <a:blip r:embed="rId6"/>
          <a:stretch>
            <a:fillRect/>
          </a:stretch>
        </p:blipFill>
        <p:spPr>
          <a:xfrm>
            <a:off x="2899454" y="4266925"/>
            <a:ext cx="502920" cy="502920"/>
          </a:xfrm>
          <a:prstGeom prst="rect">
            <a:avLst/>
          </a:prstGeom>
        </p:spPr>
      </p:pic>
      <p:pic>
        <p:nvPicPr>
          <p:cNvPr id="2" name="Picture 1" descr="tpot-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1458" y="250083"/>
            <a:ext cx="4401084" cy="3856950"/>
          </a:xfrm>
          <a:prstGeom prst="rect">
            <a:avLst/>
          </a:prstGeom>
        </p:spPr>
      </p:pic>
    </p:spTree>
    <p:extLst>
      <p:ext uri="{BB962C8B-B14F-4D97-AF65-F5344CB8AC3E}">
        <p14:creationId xmlns:p14="http://schemas.microsoft.com/office/powerpoint/2010/main" val="1643239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pot-ml-pipeline-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21012"/>
            <a:ext cx="8686800" cy="4030034"/>
          </a:xfrm>
          <a:prstGeom prst="rect">
            <a:avLst/>
          </a:prstGeom>
        </p:spPr>
      </p:pic>
      <p:sp>
        <p:nvSpPr>
          <p:cNvPr id="10" name="Freeform 9"/>
          <p:cNvSpPr/>
          <p:nvPr/>
        </p:nvSpPr>
        <p:spPr>
          <a:xfrm>
            <a:off x="2225853" y="3913803"/>
            <a:ext cx="6140735" cy="1728415"/>
          </a:xfrm>
          <a:custGeom>
            <a:avLst/>
            <a:gdLst>
              <a:gd name="connsiteX0" fmla="*/ 6140735 w 6140735"/>
              <a:gd name="connsiteY0" fmla="*/ 0 h 1728415"/>
              <a:gd name="connsiteX1" fmla="*/ 1623563 w 6140735"/>
              <a:gd name="connsiteY1" fmla="*/ 1728413 h 1728415"/>
              <a:gd name="connsiteX2" fmla="*/ 0 w 6140735"/>
              <a:gd name="connsiteY2" fmla="*/ 13094 h 1728415"/>
            </a:gdLst>
            <a:ahLst/>
            <a:cxnLst>
              <a:cxn ang="0">
                <a:pos x="connsiteX0" y="connsiteY0"/>
              </a:cxn>
              <a:cxn ang="0">
                <a:pos x="connsiteX1" y="connsiteY1"/>
              </a:cxn>
              <a:cxn ang="0">
                <a:pos x="connsiteX2" y="connsiteY2"/>
              </a:cxn>
            </a:cxnLst>
            <a:rect l="l" t="t" r="r" b="b"/>
            <a:pathLst>
              <a:path w="6140735" h="1728415">
                <a:moveTo>
                  <a:pt x="6140735" y="0"/>
                </a:moveTo>
                <a:cubicBezTo>
                  <a:pt x="4393877" y="863115"/>
                  <a:pt x="2647019" y="1726231"/>
                  <a:pt x="1623563" y="1728413"/>
                </a:cubicBezTo>
                <a:cubicBezTo>
                  <a:pt x="600107" y="1730595"/>
                  <a:pt x="0" y="13094"/>
                  <a:pt x="0" y="13094"/>
                </a:cubicBezTo>
              </a:path>
            </a:pathLst>
          </a:custGeom>
          <a:ln w="28575" cmpd="sng">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Rectangle 1"/>
          <p:cNvSpPr/>
          <p:nvPr/>
        </p:nvSpPr>
        <p:spPr>
          <a:xfrm>
            <a:off x="1593923" y="2278335"/>
            <a:ext cx="1425460" cy="2112147"/>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110096" y="1215783"/>
            <a:ext cx="1425460" cy="4250210"/>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10200" y="2278335"/>
            <a:ext cx="1425460" cy="2112147"/>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126373" y="2275239"/>
            <a:ext cx="1425460" cy="2112147"/>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6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2" grpId="1" animBg="1"/>
      <p:bldP spid="6" grpId="0" animBg="1"/>
      <p:bldP spid="6" grpId="1" animBg="1"/>
      <p:bldP spid="8" grpId="0" animBg="1"/>
      <p:bldP spid="8" grpId="1" animBg="1"/>
      <p:bldP spid="9" grpId="0" animBg="1"/>
      <p:bldP spid="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p:cNvSpPr>
            <a:spLocks noGrp="1"/>
          </p:cNvSpPr>
          <p:nvPr>
            <p:ph type="title"/>
          </p:nvPr>
        </p:nvSpPr>
        <p:spPr>
          <a:xfrm>
            <a:off x="457200" y="2857500"/>
            <a:ext cx="8229600" cy="1143000"/>
          </a:xfrm>
        </p:spPr>
        <p:txBody>
          <a:bodyPr/>
          <a:lstStyle/>
          <a:p>
            <a:r>
              <a:rPr lang="en-US" dirty="0"/>
              <a:t>Machine learning can be tedious</a:t>
            </a:r>
          </a:p>
        </p:txBody>
      </p:sp>
    </p:spTree>
    <p:extLst>
      <p:ext uri="{BB962C8B-B14F-4D97-AF65-F5344CB8AC3E}">
        <p14:creationId xmlns:p14="http://schemas.microsoft.com/office/powerpoint/2010/main" val="22236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4415" y="191415"/>
            <a:ext cx="6475171" cy="6475171"/>
          </a:xfrm>
          <a:prstGeom prst="rect">
            <a:avLst/>
          </a:prstGeom>
        </p:spPr>
      </p:pic>
      <p:sp>
        <p:nvSpPr>
          <p:cNvPr id="9" name="TextBox 8"/>
          <p:cNvSpPr txBox="1"/>
          <p:nvPr/>
        </p:nvSpPr>
        <p:spPr>
          <a:xfrm>
            <a:off x="197185" y="3888768"/>
            <a:ext cx="8749630" cy="646331"/>
          </a:xfrm>
          <a:prstGeom prst="rect">
            <a:avLst/>
          </a:prstGeom>
          <a:noFill/>
        </p:spPr>
        <p:txBody>
          <a:bodyPr wrap="square" rtlCol="0">
            <a:spAutoFit/>
          </a:bodyPr>
          <a:lstStyle/>
          <a:p>
            <a:pPr algn="ctr"/>
            <a:r>
              <a:rPr lang="en-US" sz="3600" dirty="0"/>
              <a:t>3% of 1,000,000 = 30k misclassified numbers</a:t>
            </a:r>
          </a:p>
        </p:txBody>
      </p:sp>
      <p:sp>
        <p:nvSpPr>
          <p:cNvPr id="10" name="Title 2"/>
          <p:cNvSpPr txBox="1">
            <a:spLocks/>
          </p:cNvSpPr>
          <p:nvPr/>
        </p:nvSpPr>
        <p:spPr>
          <a:xfrm>
            <a:off x="457200" y="54199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Can a Random Forest classify it?</a:t>
            </a:r>
          </a:p>
        </p:txBody>
      </p:sp>
      <p:sp>
        <p:nvSpPr>
          <p:cNvPr id="11" name="Title 2"/>
          <p:cNvSpPr txBox="1">
            <a:spLocks/>
          </p:cNvSpPr>
          <p:nvPr/>
        </p:nvSpPr>
        <p:spPr>
          <a:xfrm>
            <a:off x="260685" y="1046268"/>
            <a:ext cx="8622631" cy="2309201"/>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solidFill>
                  <a:schemeClr val="accent3">
                    <a:lumMod val="75000"/>
                  </a:schemeClr>
                </a:solidFill>
              </a:rPr>
              <a:t>Yes!</a:t>
            </a:r>
            <a:endParaRPr lang="en-US" sz="1800" dirty="0">
              <a:solidFill>
                <a:schemeClr val="accent3">
                  <a:lumMod val="75000"/>
                </a:schemeClr>
              </a:solidFill>
            </a:endParaRPr>
          </a:p>
          <a:p>
            <a:endParaRPr lang="en-US" sz="1800" dirty="0">
              <a:solidFill>
                <a:schemeClr val="accent3">
                  <a:lumMod val="75000"/>
                </a:schemeClr>
              </a:solidFill>
            </a:endParaRPr>
          </a:p>
          <a:p>
            <a:r>
              <a:rPr lang="en-US" sz="3600" dirty="0">
                <a:solidFill>
                  <a:schemeClr val="accent3">
                    <a:lumMod val="75000"/>
                  </a:schemeClr>
                </a:solidFill>
              </a:rPr>
              <a:t>Random Forest (10 trees): 94% accuracy</a:t>
            </a:r>
          </a:p>
        </p:txBody>
      </p:sp>
      <p:sp>
        <p:nvSpPr>
          <p:cNvPr id="12" name="Rectangle 11"/>
          <p:cNvSpPr/>
          <p:nvPr/>
        </p:nvSpPr>
        <p:spPr>
          <a:xfrm>
            <a:off x="419136" y="3080313"/>
            <a:ext cx="8305729" cy="646331"/>
          </a:xfrm>
          <a:prstGeom prst="rect">
            <a:avLst/>
          </a:prstGeom>
        </p:spPr>
        <p:txBody>
          <a:bodyPr wrap="none">
            <a:spAutoFit/>
          </a:bodyPr>
          <a:lstStyle/>
          <a:p>
            <a:r>
              <a:rPr lang="en-US" sz="3600" dirty="0">
                <a:solidFill>
                  <a:srgbClr val="77933C"/>
                </a:solidFill>
              </a:rPr>
              <a:t>Random Forest (1,000 trees): 97% accuracy</a:t>
            </a:r>
          </a:p>
        </p:txBody>
      </p:sp>
    </p:spTree>
    <p:extLst>
      <p:ext uri="{BB962C8B-B14F-4D97-AF65-F5344CB8AC3E}">
        <p14:creationId xmlns:p14="http://schemas.microsoft.com/office/powerpoint/2010/main" val="133720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25"/>
                                      </p:to>
                                    </p:set>
                                    <p:animEffect filter="image" prLst="opacity: 0.25">
                                      <p:cBhvr rctx="IE">
                                        <p:cTn id="7" dur="indefinite"/>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t>Parameter tuning is important</a:t>
            </a:r>
          </a:p>
        </p:txBody>
      </p:sp>
    </p:spTree>
    <p:extLst>
      <p:ext uri="{BB962C8B-B14F-4D97-AF65-F5344CB8AC3E}">
        <p14:creationId xmlns:p14="http://schemas.microsoft.com/office/powerpoint/2010/main" val="122504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43000" y="0"/>
            <a:ext cx="6858000" cy="6858000"/>
          </a:xfrm>
          <a:prstGeom prst="rect">
            <a:avLst/>
          </a:prstGeom>
        </p:spPr>
      </p:pic>
      <p:sp>
        <p:nvSpPr>
          <p:cNvPr id="3" name="Title 2"/>
          <p:cNvSpPr>
            <a:spLocks noGrp="1"/>
          </p:cNvSpPr>
          <p:nvPr>
            <p:ph type="title"/>
          </p:nvPr>
        </p:nvSpPr>
        <p:spPr/>
        <p:txBody>
          <a:bodyPr/>
          <a:lstStyle/>
          <a:p>
            <a:r>
              <a:rPr lang="en-US" dirty="0"/>
              <a:t>Can a Random Forest classify it?</a:t>
            </a:r>
          </a:p>
        </p:txBody>
      </p:sp>
      <p:sp>
        <p:nvSpPr>
          <p:cNvPr id="4" name="Title 2"/>
          <p:cNvSpPr txBox="1">
            <a:spLocks/>
          </p:cNvSpPr>
          <p:nvPr/>
        </p:nvSpPr>
        <p:spPr>
          <a:xfrm>
            <a:off x="993950" y="912587"/>
            <a:ext cx="7156100" cy="3822407"/>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accent2">
                    <a:lumMod val="75000"/>
                  </a:schemeClr>
                </a:solidFill>
              </a:rPr>
              <a:t>Nope.</a:t>
            </a:r>
          </a:p>
          <a:p>
            <a:endParaRPr lang="en-US" dirty="0">
              <a:solidFill>
                <a:schemeClr val="accent2">
                  <a:lumMod val="75000"/>
                </a:schemeClr>
              </a:solidFill>
            </a:endParaRPr>
          </a:p>
          <a:p>
            <a:r>
              <a:rPr lang="en-US" dirty="0">
                <a:solidFill>
                  <a:schemeClr val="accent2">
                    <a:lumMod val="75000"/>
                  </a:schemeClr>
                </a:solidFill>
              </a:rPr>
              <a:t>61.8% accuracy</a:t>
            </a:r>
          </a:p>
        </p:txBody>
      </p:sp>
      <p:sp>
        <p:nvSpPr>
          <p:cNvPr id="5" name="Rectangle 4"/>
          <p:cNvSpPr/>
          <p:nvPr/>
        </p:nvSpPr>
        <p:spPr>
          <a:xfrm>
            <a:off x="533725" y="4350273"/>
            <a:ext cx="8327921" cy="769441"/>
          </a:xfrm>
          <a:prstGeom prst="rect">
            <a:avLst/>
          </a:prstGeom>
        </p:spPr>
        <p:txBody>
          <a:bodyPr wrap="none">
            <a:spAutoFit/>
          </a:bodyPr>
          <a:lstStyle/>
          <a:p>
            <a:r>
              <a:rPr lang="en-US" sz="4400" dirty="0">
                <a:solidFill>
                  <a:srgbClr val="77933C"/>
                </a:solidFill>
              </a:rPr>
              <a:t>Logistic Regression: 99.7% accuracy</a:t>
            </a:r>
          </a:p>
        </p:txBody>
      </p:sp>
    </p:spTree>
    <p:extLst>
      <p:ext uri="{BB962C8B-B14F-4D97-AF65-F5344CB8AC3E}">
        <p14:creationId xmlns:p14="http://schemas.microsoft.com/office/powerpoint/2010/main" val="191091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a:t>Model selection is important</a:t>
            </a:r>
          </a:p>
        </p:txBody>
      </p:sp>
    </p:spTree>
    <p:extLst>
      <p:ext uri="{BB962C8B-B14F-4D97-AF65-F5344CB8AC3E}">
        <p14:creationId xmlns:p14="http://schemas.microsoft.com/office/powerpoint/2010/main" val="78135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1787</TotalTime>
  <Words>937</Words>
  <Application>Microsoft Macintosh PowerPoint</Application>
  <PresentationFormat>On-screen Show (4:3)</PresentationFormat>
  <Paragraphs>161</Paragraphs>
  <Slides>35</Slides>
  <Notes>21</Notes>
  <HiddenSlides>0</HiddenSlides>
  <MMClips>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Automated Machine Learning through Tree-based Pipeline Optimization</vt:lpstr>
      <vt:lpstr>PowerPoint Presentation</vt:lpstr>
      <vt:lpstr>Machine Learning: “A field of study that gives computers the ability to learn without being explicitly programmed.”</vt:lpstr>
      <vt:lpstr>PowerPoint Presentation</vt:lpstr>
      <vt:lpstr>Machine learning can be tedious</vt:lpstr>
      <vt:lpstr>PowerPoint Presentation</vt:lpstr>
      <vt:lpstr>Parameter tuning is important</vt:lpstr>
      <vt:lpstr>Can a Random Forest classify it?</vt:lpstr>
      <vt:lpstr>Model selection is important</vt:lpstr>
      <vt:lpstr>Can a Random Forest classify it?</vt:lpstr>
      <vt:lpstr>Feature preprocessing is important</vt:lpstr>
      <vt:lpstr>Recap</vt:lpstr>
      <vt:lpstr>Machine learning can be tedious</vt:lpstr>
      <vt:lpstr>PowerPoint Presentation</vt:lpstr>
      <vt:lpstr>PowerPoint Presentation</vt:lpstr>
      <vt:lpstr>PowerPoint Presentation</vt:lpstr>
      <vt:lpstr>PowerPoint Presentation</vt:lpstr>
      <vt:lpstr>There’s no reason we can’t optimize ML pipelines</vt:lpstr>
      <vt:lpstr>I’m not the first person to have this idea</vt:lpstr>
      <vt:lpstr>Tree-based Pipeline Optimization Tool</vt:lpstr>
      <vt:lpstr>Let’s take a bunch of pipeline operators…</vt:lpstr>
      <vt:lpstr>… and make pipelines with them…</vt:lpstr>
      <vt:lpstr>… and let evolution optimize them</vt:lpstr>
      <vt:lpstr>… and let evolution optimize them</vt:lpstr>
      <vt:lpstr>… and let evolution optimize them</vt:lpstr>
      <vt:lpstr>… and let evolution optimize them</vt:lpstr>
      <vt:lpstr>… and let evolution optimize them</vt:lpstr>
      <vt:lpstr>… and let evolution optimize them</vt:lpstr>
      <vt:lpstr>… and let evolution optimize them</vt:lpstr>
      <vt:lpstr>Open source tool for everyone</vt:lpstr>
      <vt:lpstr>Demo</vt:lpstr>
      <vt:lpstr>Conclusions</vt:lpstr>
      <vt:lpstr>TPOT Limitations</vt:lpstr>
      <vt:lpstr>Thank you</vt:lpstr>
      <vt:lpstr>PowerPoint Presentation</vt:lpstr>
    </vt:vector>
  </TitlesOfParts>
  <Company>University of Pennsylvania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Randy Olson</dc:creator>
  <cp:lastModifiedBy>Randal S. Olson</cp:lastModifiedBy>
  <cp:revision>281</cp:revision>
  <dcterms:created xsi:type="dcterms:W3CDTF">2016-02-01T19:59:08Z</dcterms:created>
  <dcterms:modified xsi:type="dcterms:W3CDTF">2019-10-13T19:41:45Z</dcterms:modified>
</cp:coreProperties>
</file>